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85" r:id="rId2"/>
    <p:sldId id="257" r:id="rId3"/>
    <p:sldId id="288" r:id="rId4"/>
    <p:sldId id="287" r:id="rId5"/>
    <p:sldId id="313" r:id="rId6"/>
    <p:sldId id="310" r:id="rId7"/>
    <p:sldId id="296" r:id="rId8"/>
    <p:sldId id="308" r:id="rId9"/>
    <p:sldId id="311" r:id="rId10"/>
    <p:sldId id="289" r:id="rId11"/>
    <p:sldId id="291" r:id="rId12"/>
    <p:sldId id="300" r:id="rId13"/>
    <p:sldId id="302" r:id="rId14"/>
    <p:sldId id="301" r:id="rId15"/>
    <p:sldId id="294" r:id="rId16"/>
    <p:sldId id="295" r:id="rId17"/>
    <p:sldId id="314" r:id="rId18"/>
    <p:sldId id="293" r:id="rId19"/>
    <p:sldId id="304" r:id="rId20"/>
    <p:sldId id="307" r:id="rId21"/>
  </p:sldIdLst>
  <p:sldSz cx="18288000" cy="10287000"/>
  <p:notesSz cx="6858000" cy="9144000"/>
  <p:embeddedFontLst>
    <p:embeddedFont>
      <p:font typeface="Batang" panose="02030600000101010101" pitchFamily="18" charset="-127"/>
      <p:regular r:id="rId23"/>
    </p:embeddedFont>
    <p:embeddedFont>
      <p:font typeface="Forum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28" autoAdjust="0"/>
  </p:normalViewPr>
  <p:slideViewPr>
    <p:cSldViewPr>
      <p:cViewPr>
        <p:scale>
          <a:sx n="50" d="100"/>
          <a:sy n="50" d="100"/>
        </p:scale>
        <p:origin x="-32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4350A-40E4-411B-B759-46BC41AD50A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79235-E776-4477-8499-54DFCE2E5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0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9235-E776-4477-8499-54DFCE2E573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9235-E776-4477-8499-54DFCE2E573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79235-E776-4477-8499-54DFCE2E573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.jpeg"/><Relationship Id="rId3" Type="http://schemas.openxmlformats.org/officeDocument/2006/relationships/image" Target="../media/image6.png"/><Relationship Id="rId21" Type="http://schemas.openxmlformats.org/officeDocument/2006/relationships/image" Target="../media/image13.jpe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7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.png"/><Relationship Id="rId15" Type="http://schemas.openxmlformats.org/officeDocument/2006/relationships/image" Target="../media/image14.svg"/><Relationship Id="rId23" Type="http://schemas.openxmlformats.org/officeDocument/2006/relationships/image" Target="../media/image15.jpeg"/><Relationship Id="rId19" Type="http://schemas.openxmlformats.org/officeDocument/2006/relationships/image" Target="../media/image11.jpeg"/><Relationship Id="rId2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3" Type="http://schemas.openxmlformats.org/officeDocument/2006/relationships/image" Target="../media/image6.pn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22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3" Type="http://schemas.openxmlformats.org/officeDocument/2006/relationships/image" Target="../media/image6.pn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3" Type="http://schemas.openxmlformats.org/officeDocument/2006/relationships/image" Target="../media/image6.pn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3" Type="http://schemas.openxmlformats.org/officeDocument/2006/relationships/image" Target="../media/image6.pn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Relationship Id="rId1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26" Type="http://schemas.openxmlformats.org/officeDocument/2006/relationships/image" Target="../media/image25.png"/><Relationship Id="rId3" Type="http://schemas.openxmlformats.org/officeDocument/2006/relationships/image" Target="../media/image6.png"/><Relationship Id="rId21" Type="http://schemas.openxmlformats.org/officeDocument/2006/relationships/image" Target="../media/image20.jpeg"/><Relationship Id="rId17" Type="http://schemas.openxmlformats.org/officeDocument/2006/relationships/image" Target="../media/image18.svg"/><Relationship Id="rId25" Type="http://schemas.openxmlformats.org/officeDocument/2006/relationships/image" Target="../media/image24.jpeg"/><Relationship Id="rId2" Type="http://schemas.openxmlformats.org/officeDocument/2006/relationships/image" Target="../media/image3.jpeg"/><Relationship Id="rId16" Type="http://schemas.openxmlformats.org/officeDocument/2006/relationships/image" Target="../media/image7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3.jpeg"/><Relationship Id="rId15" Type="http://schemas.openxmlformats.org/officeDocument/2006/relationships/image" Target="../media/image14.svg"/><Relationship Id="rId23" Type="http://schemas.openxmlformats.org/officeDocument/2006/relationships/image" Target="../media/image22.jpeg"/><Relationship Id="rId19" Type="http://schemas.openxmlformats.org/officeDocument/2006/relationships/image" Target="../media/image18.png"/><Relationship Id="rId2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3" Type="http://schemas.openxmlformats.org/officeDocument/2006/relationships/image" Target="../media/image6.pn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Relationship Id="rId1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.jpeg"/><Relationship Id="rId7" Type="http://schemas.openxmlformats.org/officeDocument/2006/relationships/image" Target="../media/image40.gif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hyperlink" Target="mailto:priem-agro@yarcx.ru" TargetMode="External"/><Relationship Id="rId10" Type="http://schemas.openxmlformats.org/officeDocument/2006/relationships/image" Target="../media/image43.png"/><Relationship Id="rId4" Type="http://schemas.openxmlformats.org/officeDocument/2006/relationships/hyperlink" Target="http://www.yaragrovuz.ru/" TargetMode="Externa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svg"/><Relationship Id="rId3" Type="http://schemas.openxmlformats.org/officeDocument/2006/relationships/image" Target="../media/image4.png"/><Relationship Id="rId17" Type="http://schemas.openxmlformats.org/officeDocument/2006/relationships/image" Target="../media/image5.png"/><Relationship Id="rId2" Type="http://schemas.openxmlformats.org/officeDocument/2006/relationships/image" Target="../media/image3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3" Type="http://schemas.openxmlformats.org/officeDocument/2006/relationships/image" Target="../media/image6.pn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7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svg"/><Relationship Id="rId1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catherineasquithgallery.com/uploads/posts/2021-02/1613461460_19-p-fon-dlya-prezentatsii-pro-derevnyu-1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2" name="TextBox 2"/>
          <p:cNvSpPr txBox="1"/>
          <p:nvPr/>
        </p:nvSpPr>
        <p:spPr>
          <a:xfrm>
            <a:off x="4572000" y="-266700"/>
            <a:ext cx="13487400" cy="5437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569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r">
              <a:lnSpc>
                <a:spcPts val="10569"/>
              </a:lnSpc>
              <a:spcBef>
                <a:spcPct val="0"/>
              </a:spcBef>
            </a:pPr>
            <a:r>
              <a:rPr lang="ru-RU" sz="6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FFFF"/>
                </a:solidFill>
                <a:latin typeface="Corbel" pitchFamily="34" charset="0"/>
              </a:rPr>
              <a:t>«ЯРОСЛАВСКАЯ ГОСУДАРСТВЕННАЯ СЕЛЬСКОХОЗЯЙСТВЕННАЯ АКАДЕМИЯ»</a:t>
            </a:r>
            <a:endParaRPr lang="en-US" sz="6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FFFF"/>
              </a:solidFill>
              <a:latin typeface="Corbel" pitchFamily="34" charset="0"/>
            </a:endParaRPr>
          </a:p>
        </p:txBody>
      </p:sp>
      <p:pic>
        <p:nvPicPr>
          <p:cNvPr id="13" name="Рисунок 12" descr="ZUC_F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419100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flipH="1"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15" name="TextBox 2"/>
          <p:cNvSpPr txBox="1"/>
          <p:nvPr/>
        </p:nvSpPr>
        <p:spPr>
          <a:xfrm>
            <a:off x="3048000" y="0"/>
            <a:ext cx="16230600" cy="87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727959"/>
                </a:solidFill>
                <a:latin typeface="Batang" pitchFamily="18" charset="-127"/>
                <a:ea typeface="Batang" pitchFamily="18" charset="-127"/>
              </a:rPr>
              <a:t>ОСНОВНЫЕ ПРЕИМУЩЕСТВА</a:t>
            </a:r>
            <a:endParaRPr lang="en-US" sz="4400" b="1" dirty="0">
              <a:solidFill>
                <a:srgbClr val="727959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3124200" y="571500"/>
            <a:ext cx="6474785" cy="1604334"/>
            <a:chOff x="1935639" y="2252720"/>
            <a:chExt cx="6634726" cy="1922665"/>
          </a:xfrm>
        </p:grpSpPr>
        <p:sp>
          <p:nvSpPr>
            <p:cNvPr id="17" name="TextBox 3"/>
            <p:cNvSpPr txBox="1"/>
            <p:nvPr/>
          </p:nvSpPr>
          <p:spPr>
            <a:xfrm>
              <a:off x="1935639" y="2252720"/>
              <a:ext cx="677839" cy="162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200"/>
                </a:lnSpc>
                <a:spcBef>
                  <a:spcPct val="0"/>
                </a:spcBef>
              </a:pPr>
              <a:r>
                <a:rPr lang="ru-RU" sz="8000" dirty="0" smtClean="0">
                  <a:solidFill>
                    <a:srgbClr val="727959">
                      <a:alpha val="29804"/>
                    </a:srgbClr>
                  </a:solidFill>
                  <a:latin typeface="Forum"/>
                </a:rPr>
                <a:t>2 </a:t>
              </a:r>
              <a:endParaRPr lang="en-US" sz="8000" dirty="0">
                <a:solidFill>
                  <a:srgbClr val="727959">
                    <a:alpha val="29804"/>
                  </a:srgbClr>
                </a:solidFill>
                <a:latin typeface="Forum"/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2560297" y="2891957"/>
              <a:ext cx="6010068" cy="128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ru-RU" sz="2400" b="1" u="sng" dirty="0" smtClean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rPr>
                <a:t>ШИРОКИЙ СПЕКТР УРОВНЕЙ И НАПРАВЛЕНИЙ ПОДГОТОВКИ</a:t>
              </a:r>
              <a:endParaRPr lang="en-US" sz="2400" b="1" u="sng" dirty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3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44258">
            <a:off x="11427548" y="360629"/>
            <a:ext cx="517018" cy="446516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2667000" cy="1687483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1600200" y="2400300"/>
            <a:ext cx="15621000" cy="7623015"/>
            <a:chOff x="1219200" y="2400300"/>
            <a:chExt cx="15621000" cy="7623015"/>
          </a:xfrm>
        </p:grpSpPr>
        <p:sp>
          <p:nvSpPr>
            <p:cNvPr id="26" name="Прямоугольник с двумя вырезанными противолежащими углами 25"/>
            <p:cNvSpPr/>
            <p:nvPr/>
          </p:nvSpPr>
          <p:spPr>
            <a:xfrm>
              <a:off x="8382000" y="2400300"/>
              <a:ext cx="8153400" cy="2438400"/>
            </a:xfrm>
            <a:prstGeom prst="snip2Diag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с двумя вырезанными противолежащими углами 26"/>
            <p:cNvSpPr/>
            <p:nvPr/>
          </p:nvSpPr>
          <p:spPr>
            <a:xfrm>
              <a:off x="8382000" y="4991100"/>
              <a:ext cx="8153400" cy="23622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с двумя вырезанными противолежащими углами 27"/>
            <p:cNvSpPr/>
            <p:nvPr/>
          </p:nvSpPr>
          <p:spPr>
            <a:xfrm>
              <a:off x="8382000" y="7505700"/>
              <a:ext cx="8153400" cy="2514600"/>
            </a:xfrm>
            <a:prstGeom prst="snip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gray">
            <a:xfrm>
              <a:off x="8458200" y="2476500"/>
              <a:ext cx="8382000" cy="74174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u="sng" dirty="0" smtClean="0">
                  <a:solidFill>
                    <a:schemeClr val="accent3">
                      <a:lumMod val="50000"/>
                    </a:schemeClr>
                  </a:solidFill>
                  <a:ea typeface="Batang" pitchFamily="18" charset="-127"/>
                </a:rPr>
                <a:t>АГРОТЕХНОЛОГИЧЕСКИЙ ФАКУЛЬТЕТ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000" dirty="0" smtClean="0">
                  <a:ea typeface="Batang" pitchFamily="18" charset="-127"/>
                </a:rPr>
                <a:t> </a:t>
              </a:r>
              <a:r>
                <a:rPr lang="ru-RU" sz="2000" dirty="0" err="1" smtClean="0">
                  <a:ea typeface="Batang" pitchFamily="18" charset="-127"/>
                </a:rPr>
                <a:t>Агробизнес</a:t>
              </a:r>
              <a:endParaRPr lang="ru-RU" sz="2000" dirty="0" smtClean="0">
                <a:ea typeface="Batang" pitchFamily="18" charset="-127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000" dirty="0" smtClean="0">
                  <a:ea typeface="Batang" pitchFamily="18" charset="-127"/>
                </a:rPr>
                <a:t>Ландшафтный дизайн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000" dirty="0" smtClean="0">
                  <a:ea typeface="Batang" pitchFamily="18" charset="-127"/>
                </a:rPr>
                <a:t>Технология хранения и переработки с.-х. продукции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000" dirty="0" smtClean="0">
                  <a:ea typeface="Batang" pitchFamily="18" charset="-127"/>
                </a:rPr>
                <a:t> Экологическое проектирование</a:t>
              </a:r>
              <a:endParaRPr lang="en-US" sz="2000" dirty="0">
                <a:ea typeface="Batang" pitchFamily="18" charset="-127"/>
              </a:endParaRPr>
            </a:p>
            <a:p>
              <a:pPr>
                <a:spcBef>
                  <a:spcPct val="50000"/>
                </a:spcBef>
              </a:pPr>
              <a:endParaRPr lang="ru-RU" sz="1400" b="1" dirty="0" smtClean="0">
                <a:ea typeface="Batang" pitchFamily="18" charset="-127"/>
              </a:endParaRPr>
            </a:p>
            <a:p>
              <a:pPr>
                <a:spcBef>
                  <a:spcPct val="50000"/>
                </a:spcBef>
              </a:pPr>
              <a:endParaRPr lang="ru-RU" sz="600" b="1" dirty="0" smtClean="0">
                <a:ea typeface="Batang" pitchFamily="18" charset="-127"/>
              </a:endParaRPr>
            </a:p>
            <a:p>
              <a:pPr>
                <a:spcBef>
                  <a:spcPct val="50000"/>
                </a:spcBef>
              </a:pPr>
              <a:r>
                <a:rPr lang="ru-RU" sz="2000" b="1" u="sng" dirty="0" smtClean="0">
                  <a:solidFill>
                    <a:schemeClr val="accent3">
                      <a:lumMod val="50000"/>
                    </a:schemeClr>
                  </a:solidFill>
                  <a:ea typeface="Batang" pitchFamily="18" charset="-127"/>
                </a:rPr>
                <a:t>ИНЖЕНЕРНЫЙ ФАКУЛЬТЕТ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000" dirty="0" smtClean="0">
                  <a:ea typeface="Batang" pitchFamily="18" charset="-127"/>
                </a:rPr>
                <a:t> Машины и оборудование в </a:t>
              </a:r>
              <a:r>
                <a:rPr lang="ru-RU" sz="2000" dirty="0" err="1" smtClean="0">
                  <a:ea typeface="Batang" pitchFamily="18" charset="-127"/>
                </a:rPr>
                <a:t>агробизнесе</a:t>
              </a:r>
              <a:endParaRPr lang="ru-RU" sz="2000" dirty="0" smtClean="0">
                <a:ea typeface="Batang" pitchFamily="18" charset="-127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000" dirty="0" smtClean="0">
                  <a:ea typeface="Batang" pitchFamily="18" charset="-127"/>
                </a:rPr>
                <a:t>Электрооборудование и </a:t>
              </a:r>
              <a:r>
                <a:rPr lang="ru-RU" sz="2000" dirty="0" err="1" smtClean="0">
                  <a:ea typeface="Batang" pitchFamily="18" charset="-127"/>
                </a:rPr>
                <a:t>электротехнологии</a:t>
              </a:r>
              <a:r>
                <a:rPr lang="ru-RU" sz="2000" dirty="0" smtClean="0">
                  <a:ea typeface="Batang" pitchFamily="18" charset="-127"/>
                </a:rPr>
                <a:t> в АПК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000" dirty="0" smtClean="0">
                  <a:ea typeface="Batang" pitchFamily="18" charset="-127"/>
                </a:rPr>
                <a:t>Организация обслуживания транспорта и логистика в АПК</a:t>
              </a:r>
            </a:p>
            <a:p>
              <a:pPr>
                <a:spcBef>
                  <a:spcPct val="50000"/>
                </a:spcBef>
              </a:pPr>
              <a:endParaRPr lang="ru-RU" sz="2000" dirty="0" smtClean="0">
                <a:ea typeface="Batang" pitchFamily="18" charset="-127"/>
              </a:endParaRPr>
            </a:p>
            <a:p>
              <a:pPr>
                <a:spcBef>
                  <a:spcPct val="50000"/>
                </a:spcBef>
              </a:pPr>
              <a:endParaRPr lang="ru-RU" sz="400" b="1" dirty="0" smtClean="0">
                <a:ea typeface="Batang" pitchFamily="18" charset="-127"/>
              </a:endParaRPr>
            </a:p>
            <a:p>
              <a:pPr>
                <a:spcBef>
                  <a:spcPct val="50000"/>
                </a:spcBef>
              </a:pPr>
              <a:r>
                <a:rPr lang="ru-RU" sz="2000" b="1" u="sng" dirty="0" smtClean="0">
                  <a:solidFill>
                    <a:schemeClr val="accent3">
                      <a:lumMod val="50000"/>
                    </a:schemeClr>
                  </a:solidFill>
                  <a:ea typeface="Batang" pitchFamily="18" charset="-127"/>
                </a:rPr>
                <a:t>ФАКУЛЬТЕТ ВЕТЕРИНАРИИ И ЗООТЕХНИИ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000" dirty="0" smtClean="0">
                  <a:ea typeface="Batang" pitchFamily="18" charset="-127"/>
                </a:rPr>
                <a:t>Ветеринарно-санитарная экспертиза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000" dirty="0" smtClean="0">
                  <a:ea typeface="Batang" pitchFamily="18" charset="-127"/>
                </a:rPr>
                <a:t> Лечебное дело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000" dirty="0" smtClean="0">
                  <a:ea typeface="Batang" pitchFamily="18" charset="-127"/>
                </a:rPr>
                <a:t> Разведение, генетика и селекция  животных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ru-RU" sz="2000" dirty="0" smtClean="0">
                  <a:ea typeface="Batang" pitchFamily="18" charset="-127"/>
                </a:rPr>
                <a:t> Кинология  </a:t>
              </a:r>
            </a:p>
          </p:txBody>
        </p:sp>
        <p:pic>
          <p:nvPicPr>
            <p:cNvPr id="1026" name="Picture 2" descr="https://sun9-7.userapi.com/impg/-UGu_rzbTg5_NUzDv-uqUNhCbVSLiL38qOCabQ/pPa8pHuN1_I.jpg?size=809x1080&amp;quality=96&amp;sign=bc9c7d4e3537256f8724223a9a985672&amp;type=album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219200" y="7505700"/>
              <a:ext cx="1885879" cy="2517615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1028" name="Picture 4" descr="https://sun9-30.userapi.com/impg/zIFUAMDUI_FdqRVkXUC2NpZdmHdGXdR2K0ok8A/9bNZqOPoACk.jpg?size=1280x850&amp;quality=96&amp;sign=8e0497bbd4d02a95e72e41977501eed1&amp;type=album"/>
            <p:cNvPicPr>
              <a:picLocks noChangeAspect="1" noChangeArrowheads="1"/>
            </p:cNvPicPr>
            <p:nvPr/>
          </p:nvPicPr>
          <p:blipFill>
            <a:blip r:embed="rId19" cstate="print"/>
            <a:srcRect r="2083"/>
            <a:stretch>
              <a:fillRect/>
            </a:stretch>
          </p:blipFill>
          <p:spPr bwMode="auto">
            <a:xfrm>
              <a:off x="3657600" y="7505700"/>
              <a:ext cx="3581400" cy="2428875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pic>
          <p:nvPicPr>
            <p:cNvPr id="1030" name="Picture 6" descr="https://sun9-59.userapi.com/impg/gA0-seiEMgMhqw8N37_LDtEuBjxAL9piqeDjYw/djjf2D4X0bU.jpg?size=809x1080&amp;quality=96&amp;sign=ea825f692025a364ef24702ce980a3f4&amp;type=album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19200" y="2400300"/>
              <a:ext cx="1905000" cy="2441414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032" name="Picture 8" descr="https://sun9-7.userapi.com/impg/rC76YphjWcM2lOvAi4igkqqb2Go9SJFCvuQ4cQ/8WEiOOnwLnw.jpg?size=900x600&amp;quality=96&amp;sign=10c0a930270ba2b8c8e81b556590c7c7&amp;type=album"/>
            <p:cNvPicPr>
              <a:picLocks noChangeAspect="1" noChangeArrowheads="1"/>
            </p:cNvPicPr>
            <p:nvPr/>
          </p:nvPicPr>
          <p:blipFill>
            <a:blip r:embed="rId21" cstate="print"/>
            <a:srcRect r="45652"/>
            <a:stretch>
              <a:fillRect/>
            </a:stretch>
          </p:blipFill>
          <p:spPr bwMode="auto">
            <a:xfrm>
              <a:off x="1219200" y="4991100"/>
              <a:ext cx="1905000" cy="2336800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1034" name="Picture 10" descr="https://sun9-32.userapi.com/impg/xq7qWy3RJLvWJqLySxQePA9k4xLcTvt85k2y7g/xjPuyC8ymNY.jpg?size=1280x848&amp;quality=96&amp;sign=46a07226081dca802b88f882dc9c9132&amp;type=album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657600" y="4991100"/>
              <a:ext cx="3581400" cy="2372677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1036" name="Picture 12" descr="https://sun9-6.userapi.com/impg/c858420/v858420647/126d33/pLlEZ_BJlTU.jpg?size=1280x960&amp;quality=96&amp;sign=ee7aa731c82b6a1f3aa67508bcd29478&amp;type=album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657600" y="2400300"/>
              <a:ext cx="3581400" cy="2457450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37" name="Стрелка вправо 36"/>
            <p:cNvSpPr/>
            <p:nvPr/>
          </p:nvSpPr>
          <p:spPr>
            <a:xfrm>
              <a:off x="7239000" y="8191500"/>
              <a:ext cx="1143000" cy="114300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 вправо 37"/>
            <p:cNvSpPr/>
            <p:nvPr/>
          </p:nvSpPr>
          <p:spPr>
            <a:xfrm>
              <a:off x="7239000" y="5600700"/>
              <a:ext cx="1143000" cy="11430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право 38"/>
            <p:cNvSpPr/>
            <p:nvPr/>
          </p:nvSpPr>
          <p:spPr>
            <a:xfrm>
              <a:off x="7239000" y="2933700"/>
              <a:ext cx="1143000" cy="114300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4200" y="3467100"/>
              <a:ext cx="533400" cy="76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124200" y="6057900"/>
              <a:ext cx="533400" cy="76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124200" y="8724900"/>
              <a:ext cx="533400" cy="76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15" name="TextBox 2"/>
          <p:cNvSpPr txBox="1"/>
          <p:nvPr/>
        </p:nvSpPr>
        <p:spPr>
          <a:xfrm>
            <a:off x="3048000" y="0"/>
            <a:ext cx="16230600" cy="87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727959"/>
                </a:solidFill>
                <a:latin typeface="Batang" pitchFamily="18" charset="-127"/>
                <a:ea typeface="Batang" pitchFamily="18" charset="-127"/>
              </a:rPr>
              <a:t>ОСНОВНЫЕ ПРЕИМУЩЕСТВА</a:t>
            </a:r>
            <a:endParaRPr lang="en-US" sz="4400" b="1" dirty="0">
              <a:solidFill>
                <a:srgbClr val="727959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3124200" y="571500"/>
            <a:ext cx="6474785" cy="1353769"/>
            <a:chOff x="1935639" y="2252720"/>
            <a:chExt cx="6634726" cy="1622383"/>
          </a:xfrm>
        </p:grpSpPr>
        <p:sp>
          <p:nvSpPr>
            <p:cNvPr id="17" name="TextBox 3"/>
            <p:cNvSpPr txBox="1"/>
            <p:nvPr/>
          </p:nvSpPr>
          <p:spPr>
            <a:xfrm>
              <a:off x="1935639" y="2252720"/>
              <a:ext cx="677839" cy="162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200"/>
                </a:lnSpc>
                <a:spcBef>
                  <a:spcPct val="0"/>
                </a:spcBef>
              </a:pPr>
              <a:r>
                <a:rPr lang="ru-RU" sz="8000" dirty="0" smtClean="0">
                  <a:solidFill>
                    <a:srgbClr val="727959">
                      <a:alpha val="29804"/>
                    </a:srgbClr>
                  </a:solidFill>
                  <a:latin typeface="Forum"/>
                </a:rPr>
                <a:t>3 </a:t>
              </a:r>
              <a:endParaRPr lang="en-US" sz="8000" dirty="0">
                <a:solidFill>
                  <a:srgbClr val="727959">
                    <a:alpha val="29804"/>
                  </a:srgbClr>
                </a:solidFill>
                <a:latin typeface="Forum"/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2560297" y="2891957"/>
              <a:ext cx="6010068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ru-RU" sz="2400" b="1" u="sng" dirty="0" smtClean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rPr>
                <a:t>БЮДЖЕТНЫЕ МЕСТА В 2022 ГОДУ</a:t>
              </a:r>
              <a:endParaRPr lang="en-US" sz="2400" b="1" u="sng" dirty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3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44258">
            <a:off x="11427548" y="360629"/>
            <a:ext cx="517018" cy="446516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2667000" cy="1687483"/>
          </a:xfrm>
          <a:prstGeom prst="rect">
            <a:avLst/>
          </a:prstGeom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graphicFrame>
        <p:nvGraphicFramePr>
          <p:cNvPr id="36" name="Таблица 35"/>
          <p:cNvGraphicFramePr>
            <a:graphicFrameLocks noGrp="1"/>
          </p:cNvGraphicFramePr>
          <p:nvPr>
            <p:extLst/>
          </p:nvPr>
        </p:nvGraphicFramePr>
        <p:xfrm>
          <a:off x="2057400" y="2247900"/>
          <a:ext cx="14173200" cy="762000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323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5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9787"/>
                <a:gridCol w="2064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30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bg1"/>
                          </a:solidFill>
                          <a:effectLst/>
                        </a:rPr>
                        <a:t>Направления подготовки</a:t>
                      </a:r>
                      <a:endParaRPr lang="ru-RU" sz="4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effectLst/>
                        </a:rPr>
                        <a:t>Количество бюджетных мест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03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Очная</a:t>
                      </a:r>
                      <a:r>
                        <a:rPr lang="ru-RU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форма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Очно-заочная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Заочная</a:t>
                      </a:r>
                      <a:r>
                        <a:rPr lang="ru-RU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форма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Экологическое проектирование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Агробизнес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Ландшафтный дизайн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Технология производства </a:t>
                      </a:r>
                      <a:r>
                        <a:rPr lang="ru-RU" sz="2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 переработки </a:t>
                      </a: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</a:t>
                      </a:r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ru-RU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r>
                        <a:rPr lang="ru-RU" sz="28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продукции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6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Электрооборудование и </a:t>
                      </a:r>
                      <a:r>
                        <a:rPr lang="ru-RU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электротехнологии</a:t>
                      </a: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в АПК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6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Машины</a:t>
                      </a:r>
                      <a:r>
                        <a:rPr lang="ru-RU" sz="28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и оборудование в </a:t>
                      </a:r>
                      <a:r>
                        <a:rPr lang="ru-RU" sz="280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агробизнесе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Организация обслуживания транспорта</a:t>
                      </a:r>
                      <a:r>
                        <a:rPr lang="ru-RU" sz="28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и логистика в АПК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Ветеринарно-санитарная экспертиза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6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Лечебное дело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Разведение,</a:t>
                      </a:r>
                      <a:r>
                        <a:rPr lang="ru-RU" sz="28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генетика и селекция животных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6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Кинология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171700" y="1943100"/>
            <a:ext cx="13944600" cy="38100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00300" y="2285992"/>
            <a:ext cx="134874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НАЧАЛО ПРИЁМА ДОКУМЕНТОВ</a:t>
            </a: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11500" b="1" u="sng" dirty="0" smtClean="0">
                <a:solidFill>
                  <a:schemeClr val="accent3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1 июня 2022 года</a:t>
            </a:r>
            <a:endParaRPr lang="ru-RU" sz="11500" b="1" u="sng" dirty="0">
              <a:solidFill>
                <a:schemeClr val="accent3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lc="http://schemas.openxmlformats.org/drawingml/2006/lockedCanvas" r:embed="rId22"/>
              </a:ext>
            </a:extLst>
          </a:blip>
          <a:srcRect/>
          <a:stretch>
            <a:fillRect/>
          </a:stretch>
        </p:blipFill>
        <p:spPr>
          <a:xfrm rot="20491573">
            <a:off x="903480" y="3997574"/>
            <a:ext cx="1929158" cy="313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15" name="TextBox 2"/>
          <p:cNvSpPr txBox="1"/>
          <p:nvPr/>
        </p:nvSpPr>
        <p:spPr>
          <a:xfrm>
            <a:off x="3048000" y="0"/>
            <a:ext cx="16230600" cy="87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727959"/>
                </a:solidFill>
                <a:latin typeface="Batang" pitchFamily="18" charset="-127"/>
                <a:ea typeface="Batang" pitchFamily="18" charset="-127"/>
              </a:rPr>
              <a:t>ОСНОВНЫЕ ПРЕИМУЩЕСТВА</a:t>
            </a:r>
            <a:endParaRPr lang="en-US" sz="4400" b="1" dirty="0">
              <a:solidFill>
                <a:srgbClr val="727959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3124200" y="571500"/>
            <a:ext cx="6474785" cy="1353769"/>
            <a:chOff x="1935639" y="2252720"/>
            <a:chExt cx="6634726" cy="1622383"/>
          </a:xfrm>
        </p:grpSpPr>
        <p:sp>
          <p:nvSpPr>
            <p:cNvPr id="17" name="TextBox 3"/>
            <p:cNvSpPr txBox="1"/>
            <p:nvPr/>
          </p:nvSpPr>
          <p:spPr>
            <a:xfrm>
              <a:off x="1935639" y="2252720"/>
              <a:ext cx="677839" cy="162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200"/>
                </a:lnSpc>
                <a:spcBef>
                  <a:spcPct val="0"/>
                </a:spcBef>
              </a:pPr>
              <a:r>
                <a:rPr lang="ru-RU" sz="8000" dirty="0" smtClean="0">
                  <a:solidFill>
                    <a:srgbClr val="727959">
                      <a:alpha val="29804"/>
                    </a:srgbClr>
                  </a:solidFill>
                  <a:latin typeface="Forum"/>
                </a:rPr>
                <a:t>4 </a:t>
              </a:r>
              <a:endParaRPr lang="en-US" sz="8000" dirty="0">
                <a:solidFill>
                  <a:srgbClr val="727959">
                    <a:alpha val="29804"/>
                  </a:srgbClr>
                </a:solidFill>
                <a:latin typeface="Forum"/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2560297" y="2891957"/>
              <a:ext cx="6010068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ru-RU" sz="2400" b="1" u="sng" dirty="0" smtClean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rPr>
                <a:t>СОДЕЙСТВИЕ В ТРУДОУСТРОЙСТВЕ</a:t>
              </a:r>
              <a:endParaRPr lang="en-US" sz="2400" b="1" u="sng" dirty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3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44258">
            <a:off x="11427548" y="360629"/>
            <a:ext cx="517018" cy="446516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2667000" cy="1687483"/>
          </a:xfrm>
          <a:prstGeom prst="rect">
            <a:avLst/>
          </a:prstGeom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447800" y="2247900"/>
            <a:ext cx="15240000" cy="7467600"/>
            <a:chOff x="1676400" y="3771900"/>
            <a:chExt cx="11049000" cy="4876800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5562600" y="3771900"/>
              <a:ext cx="7162800" cy="4876800"/>
              <a:chOff x="8763000" y="3771900"/>
              <a:chExt cx="7162800" cy="4876800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8763000" y="4000500"/>
                <a:ext cx="7162800" cy="7620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8763000" y="5295900"/>
                <a:ext cx="7162800" cy="7620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8763000" y="6591300"/>
                <a:ext cx="7162800" cy="7620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8763000" y="7886700"/>
                <a:ext cx="7162800" cy="7620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20200" y="3771900"/>
                <a:ext cx="55626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Предприятие АПК</a:t>
                </a:r>
                <a:endParaRPr lang="ru-RU" sz="36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20200" y="4991100"/>
                <a:ext cx="5562600" cy="76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Предприятия промышленной сферы</a:t>
                </a:r>
                <a:endParaRPr lang="ru-RU" sz="32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20200" y="6362700"/>
                <a:ext cx="5562600" cy="762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Предприятия малого и среднего бизнеса</a:t>
                </a:r>
                <a:endParaRPr lang="ru-RU" sz="32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20200" y="7581900"/>
                <a:ext cx="5562600" cy="762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Государственные учреждения, органы местного самоуправления</a:t>
                </a:r>
                <a:endParaRPr lang="ru-RU" sz="32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6" name="Скругленный прямоугольник 45"/>
            <p:cNvSpPr/>
            <p:nvPr/>
          </p:nvSpPr>
          <p:spPr>
            <a:xfrm>
              <a:off x="1676400" y="4381500"/>
              <a:ext cx="2514600" cy="41148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accent3">
                      <a:lumMod val="50000"/>
                    </a:schemeClr>
                  </a:solidFill>
                </a:rPr>
                <a:t>Выпускники академии работают на ведущих должностях в различных сферах</a:t>
              </a:r>
              <a:endParaRPr lang="ru-RU" sz="4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7" name="Стрелка вправо 46"/>
            <p:cNvSpPr/>
            <p:nvPr/>
          </p:nvSpPr>
          <p:spPr>
            <a:xfrm>
              <a:off x="4191000" y="4305300"/>
              <a:ext cx="1295400" cy="4114800"/>
            </a:xfrm>
            <a:prstGeom prst="rightArrow">
              <a:avLst>
                <a:gd name="adj1" fmla="val 52778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flipH="1"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46" name="Прямоугольник с двумя вырезанными противолежащими углами 45"/>
          <p:cNvSpPr/>
          <p:nvPr/>
        </p:nvSpPr>
        <p:spPr>
          <a:xfrm>
            <a:off x="6819900" y="8801100"/>
            <a:ext cx="4648200" cy="11430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228600" y="2933700"/>
            <a:ext cx="17830800" cy="5768138"/>
            <a:chOff x="228600" y="2247900"/>
            <a:chExt cx="17830800" cy="5768138"/>
          </a:xfrm>
        </p:grpSpPr>
        <p:sp>
          <p:nvSpPr>
            <p:cNvPr id="21" name="Прямоугольник с двумя вырезанными противолежащими углами 20"/>
            <p:cNvSpPr/>
            <p:nvPr/>
          </p:nvSpPr>
          <p:spPr>
            <a:xfrm>
              <a:off x="228600" y="3467100"/>
              <a:ext cx="8686800" cy="39624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одержимое 3"/>
            <p:cNvSpPr txBox="1">
              <a:spLocks/>
            </p:cNvSpPr>
            <p:nvPr/>
          </p:nvSpPr>
          <p:spPr>
            <a:xfrm>
              <a:off x="381000" y="3467100"/>
              <a:ext cx="8305800" cy="3886200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endParaRPr lang="ru-RU" sz="2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ru-RU" sz="4000" b="1" dirty="0" smtClean="0">
                  <a:solidFill>
                    <a:schemeClr val="accent3">
                      <a:lumMod val="50000"/>
                    </a:schemeClr>
                  </a:solidFill>
                </a:rPr>
                <a:t>Сыроварня </a:t>
              </a: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ru-RU" sz="4000" b="1" dirty="0" smtClean="0">
                  <a:solidFill>
                    <a:schemeClr val="accent3">
                      <a:lumMod val="50000"/>
                    </a:schemeClr>
                  </a:solidFill>
                </a:rPr>
                <a:t>Хлебопекарня</a:t>
              </a: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ru-RU" sz="4000" b="1" dirty="0" smtClean="0">
                  <a:solidFill>
                    <a:schemeClr val="accent3">
                      <a:lumMod val="50000"/>
                    </a:schemeClr>
                  </a:solidFill>
                </a:rPr>
                <a:t>Ветеринарная клиника </a:t>
              </a:r>
            </a:p>
          </p:txBody>
        </p:sp>
        <p:sp>
          <p:nvSpPr>
            <p:cNvPr id="24" name="TextBox 9"/>
            <p:cNvSpPr txBox="1"/>
            <p:nvPr/>
          </p:nvSpPr>
          <p:spPr>
            <a:xfrm>
              <a:off x="9448800" y="2247900"/>
              <a:ext cx="8610600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ru-RU" sz="3600" b="1" u="sng" dirty="0" smtClean="0">
                  <a:solidFill>
                    <a:schemeClr val="accent6">
                      <a:lumMod val="50000"/>
                    </a:schemeClr>
                  </a:solidFill>
                  <a:latin typeface="Batang" pitchFamily="18" charset="-127"/>
                  <a:ea typeface="Batang" pitchFamily="18" charset="-127"/>
                </a:rPr>
                <a:t>ДОПОЛНИТЕЛЬНОЕ ОБРАЗОВАНИЕ</a:t>
              </a:r>
              <a:endParaRPr lang="en-US" sz="3600" b="1" u="sng" dirty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5" name="TextBox 9"/>
            <p:cNvSpPr txBox="1"/>
            <p:nvPr/>
          </p:nvSpPr>
          <p:spPr>
            <a:xfrm>
              <a:off x="228600" y="2247900"/>
              <a:ext cx="8686800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ru-RU" sz="3600" b="1" u="sng" dirty="0" smtClean="0">
                  <a:solidFill>
                    <a:schemeClr val="accent6">
                      <a:lumMod val="50000"/>
                    </a:schemeClr>
                  </a:solidFill>
                  <a:latin typeface="Batang" pitchFamily="18" charset="-127"/>
                  <a:ea typeface="Batang" pitchFamily="18" charset="-127"/>
                </a:rPr>
                <a:t>ПРАКТИЧЕСКОЕ ОБУЧЕНИЕ НА БАЗЕ АКАДЕМИИ</a:t>
              </a:r>
              <a:endParaRPr lang="en-US" sz="3600" b="1" u="sng" dirty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6" name="Прямоугольник с двумя вырезанными противолежащими углами 25"/>
            <p:cNvSpPr/>
            <p:nvPr/>
          </p:nvSpPr>
          <p:spPr>
            <a:xfrm>
              <a:off x="9372600" y="3467100"/>
              <a:ext cx="8686800" cy="39624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72600" y="3467100"/>
              <a:ext cx="8534400" cy="4548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Организация органического сельского хозяйства</a:t>
              </a: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Кинология</a:t>
              </a: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Пчеловодство</a:t>
              </a: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Ландшафтный дизайн</a:t>
              </a: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Делопроизводство</a:t>
              </a: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Флористика</a:t>
              </a:r>
            </a:p>
            <a:p>
              <a:pPr marL="342900" lvl="0" indent="-342900" algn="ctr">
                <a:spcBef>
                  <a:spcPct val="20000"/>
                </a:spcBef>
                <a:defRPr/>
              </a:pPr>
              <a:endParaRPr lang="ru-RU" sz="2800" b="1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3048000" y="0"/>
            <a:ext cx="16230600" cy="87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727959"/>
                </a:solidFill>
                <a:latin typeface="Batang" pitchFamily="18" charset="-127"/>
                <a:ea typeface="Batang" pitchFamily="18" charset="-127"/>
              </a:rPr>
              <a:t>ОСНОВНЫЕ ПРЕИМУЩЕСТВА</a:t>
            </a:r>
            <a:endParaRPr lang="en-US" sz="4400" b="1" dirty="0">
              <a:solidFill>
                <a:srgbClr val="727959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3124200" y="571500"/>
            <a:ext cx="6474785" cy="1687562"/>
            <a:chOff x="1935639" y="2252720"/>
            <a:chExt cx="6634726" cy="2022407"/>
          </a:xfrm>
        </p:grpSpPr>
        <p:sp>
          <p:nvSpPr>
            <p:cNvPr id="17" name="TextBox 3"/>
            <p:cNvSpPr txBox="1"/>
            <p:nvPr/>
          </p:nvSpPr>
          <p:spPr>
            <a:xfrm>
              <a:off x="1935639" y="2252720"/>
              <a:ext cx="677839" cy="162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200"/>
                </a:lnSpc>
                <a:spcBef>
                  <a:spcPct val="0"/>
                </a:spcBef>
              </a:pPr>
              <a:r>
                <a:rPr lang="ru-RU" sz="8000" dirty="0" smtClean="0">
                  <a:solidFill>
                    <a:srgbClr val="727959">
                      <a:alpha val="29804"/>
                    </a:srgbClr>
                  </a:solidFill>
                  <a:latin typeface="Forum"/>
                </a:rPr>
                <a:t>5</a:t>
              </a:r>
              <a:endParaRPr lang="en-US" sz="8000" dirty="0">
                <a:solidFill>
                  <a:srgbClr val="727959">
                    <a:alpha val="29804"/>
                  </a:srgbClr>
                </a:solidFill>
                <a:latin typeface="Forum"/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2560297" y="2891957"/>
              <a:ext cx="6010068" cy="1383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ru-RU" sz="2400" b="1" u="sng" dirty="0" smtClean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rPr>
                <a:t>ПРАКТИЧЕСКОЕ ОБУЧЕНИЕ И ДОПОЛНИТЕЛЬНОЕ ОБРАЗОВАНИЕ</a:t>
              </a:r>
              <a:endParaRPr lang="en-US" sz="2400" b="1" u="sng" dirty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3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44258">
            <a:off x="11427548" y="360629"/>
            <a:ext cx="517018" cy="446516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2667000" cy="1687483"/>
          </a:xfrm>
          <a:prstGeom prst="rect">
            <a:avLst/>
          </a:prstGeom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010400" y="89535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Автошкола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flipH="1"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15" name="TextBox 2"/>
          <p:cNvSpPr txBox="1"/>
          <p:nvPr/>
        </p:nvSpPr>
        <p:spPr>
          <a:xfrm>
            <a:off x="3048000" y="0"/>
            <a:ext cx="16230600" cy="87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727959"/>
                </a:solidFill>
                <a:latin typeface="Batang" pitchFamily="18" charset="-127"/>
                <a:ea typeface="Batang" pitchFamily="18" charset="-127"/>
              </a:rPr>
              <a:t>ОСНОВНЫЕ ПРЕИМУЩЕСТВА</a:t>
            </a:r>
            <a:endParaRPr lang="en-US" sz="4400" b="1" dirty="0">
              <a:solidFill>
                <a:srgbClr val="727959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3124200" y="571500"/>
            <a:ext cx="6474785" cy="1353769"/>
            <a:chOff x="1935639" y="2252720"/>
            <a:chExt cx="6634726" cy="1622383"/>
          </a:xfrm>
        </p:grpSpPr>
        <p:sp>
          <p:nvSpPr>
            <p:cNvPr id="17" name="TextBox 3"/>
            <p:cNvSpPr txBox="1"/>
            <p:nvPr/>
          </p:nvSpPr>
          <p:spPr>
            <a:xfrm>
              <a:off x="1935639" y="2252720"/>
              <a:ext cx="677839" cy="162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200"/>
                </a:lnSpc>
                <a:spcBef>
                  <a:spcPct val="0"/>
                </a:spcBef>
              </a:pPr>
              <a:r>
                <a:rPr lang="ru-RU" sz="8000" dirty="0" smtClean="0">
                  <a:solidFill>
                    <a:srgbClr val="727959">
                      <a:alpha val="29804"/>
                    </a:srgbClr>
                  </a:solidFill>
                  <a:latin typeface="Forum"/>
                </a:rPr>
                <a:t>6 </a:t>
              </a:r>
              <a:endParaRPr lang="en-US" sz="8000" dirty="0">
                <a:solidFill>
                  <a:srgbClr val="727959">
                    <a:alpha val="29804"/>
                  </a:srgbClr>
                </a:solidFill>
                <a:latin typeface="Forum"/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2560297" y="2891957"/>
              <a:ext cx="6010068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ru-RU" sz="2400" b="1" u="sng" dirty="0" smtClean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rPr>
                <a:t>СТИПЕНДИИ</a:t>
              </a:r>
              <a:endParaRPr lang="en-US" sz="2400" b="1" u="sng" dirty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3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44258">
            <a:off x="11427548" y="360629"/>
            <a:ext cx="517018" cy="446516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2667000" cy="1687483"/>
          </a:xfrm>
          <a:prstGeom prst="rect">
            <a:avLst/>
          </a:prstGeom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28600" y="2247900"/>
            <a:ext cx="17830800" cy="5867400"/>
            <a:chOff x="228600" y="2247900"/>
            <a:chExt cx="17830800" cy="5867400"/>
          </a:xfrm>
        </p:grpSpPr>
        <p:sp>
          <p:nvSpPr>
            <p:cNvPr id="40" name="Прямоугольник с двумя вырезанными противолежащими углами 39"/>
            <p:cNvSpPr/>
            <p:nvPr/>
          </p:nvSpPr>
          <p:spPr>
            <a:xfrm>
              <a:off x="228600" y="3086100"/>
              <a:ext cx="8686800" cy="48006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2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5" name="Содержимое 3"/>
            <p:cNvSpPr txBox="1">
              <a:spLocks/>
            </p:cNvSpPr>
            <p:nvPr/>
          </p:nvSpPr>
          <p:spPr>
            <a:xfrm>
              <a:off x="304800" y="3314700"/>
              <a:ext cx="8305800" cy="4800600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2500" b="1" dirty="0" err="1" smtClean="0"/>
                <a:t>Бакалавриат</a:t>
              </a:r>
              <a:r>
                <a:rPr lang="ru-RU" sz="2500" b="1" dirty="0" smtClean="0"/>
                <a:t>: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ru-RU" sz="2500" dirty="0" smtClean="0"/>
                <a:t>1 курсу до первой промежуточной аттестации – 2800 руб.</a:t>
              </a:r>
            </a:p>
            <a:p>
              <a:pPr marL="342900" lvl="0" indent="-342900" algn="just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ru-RU" sz="2500" dirty="0" smtClean="0"/>
                <a:t>Обучающимся на «хорошо» – 2800 руб.</a:t>
              </a:r>
            </a:p>
            <a:p>
              <a:pPr marL="342900" lvl="0" indent="-342900" algn="just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ru-RU" sz="2500" dirty="0" smtClean="0"/>
                <a:t>Обучающимся на «хорошо»  и «отлично» – 3500 руб.</a:t>
              </a:r>
            </a:p>
            <a:p>
              <a:pPr marL="342900" lvl="0" indent="-342900" algn="just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ru-RU" sz="2500" dirty="0" smtClean="0"/>
                <a:t>Обучающимся на «отлично» – 4200 руб.</a:t>
              </a:r>
            </a:p>
            <a:p>
              <a:pPr marL="342900" lvl="0" indent="-342900" algn="just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ru-RU" sz="2500" dirty="0" smtClean="0"/>
                <a:t>Социальная стипендия – 5185 руб.</a:t>
              </a:r>
            </a:p>
            <a:p>
              <a:pPr marL="342900" lvl="0" indent="-342900" algn="just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ru-RU" sz="2500" dirty="0" smtClean="0"/>
                <a:t>Социальная стипендия в повышенном размере студентам 1 и 2 курсов – 8700 руб</a:t>
              </a:r>
              <a:r>
                <a:rPr lang="ru-RU" dirty="0" smtClean="0"/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TextBox 9"/>
            <p:cNvSpPr txBox="1"/>
            <p:nvPr/>
          </p:nvSpPr>
          <p:spPr>
            <a:xfrm>
              <a:off x="11734800" y="2247900"/>
              <a:ext cx="3733800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ru-RU" sz="3600" b="1" u="sng" dirty="0" smtClean="0">
                  <a:solidFill>
                    <a:schemeClr val="accent6">
                      <a:lumMod val="50000"/>
                    </a:schemeClr>
                  </a:solidFill>
                  <a:latin typeface="Batang" pitchFamily="18" charset="-127"/>
                  <a:ea typeface="Batang" pitchFamily="18" charset="-127"/>
                </a:rPr>
                <a:t>ПОВЫШЕННАЯ</a:t>
              </a:r>
              <a:endParaRPr lang="en-US" sz="3600" b="1" u="sng" dirty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39" name="TextBox 9"/>
            <p:cNvSpPr txBox="1"/>
            <p:nvPr/>
          </p:nvSpPr>
          <p:spPr>
            <a:xfrm>
              <a:off x="3429000" y="2247900"/>
              <a:ext cx="2438400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ru-RU" sz="3600" b="1" u="sng" dirty="0" smtClean="0">
                  <a:solidFill>
                    <a:schemeClr val="accent6">
                      <a:lumMod val="50000"/>
                    </a:schemeClr>
                  </a:solidFill>
                  <a:latin typeface="Batang" pitchFamily="18" charset="-127"/>
                  <a:ea typeface="Batang" pitchFamily="18" charset="-127"/>
                </a:rPr>
                <a:t>БАЗОВАЯ</a:t>
              </a:r>
              <a:endParaRPr lang="en-US" sz="3600" b="1" u="sng" dirty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41" name="Прямоугольник с двумя вырезанными противолежащими углами 40"/>
            <p:cNvSpPr/>
            <p:nvPr/>
          </p:nvSpPr>
          <p:spPr>
            <a:xfrm>
              <a:off x="9372600" y="3086100"/>
              <a:ext cx="8686800" cy="48006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48800" y="3314700"/>
              <a:ext cx="8534400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0" algn="just">
                <a:buNone/>
              </a:pPr>
              <a:r>
                <a:rPr lang="ru-RU" sz="2500" b="1" dirty="0" smtClean="0"/>
                <a:t>За </a:t>
              </a:r>
              <a:r>
                <a:rPr lang="ru-RU" sz="2500" b="1" dirty="0"/>
                <a:t>достижения</a:t>
              </a:r>
              <a:r>
                <a:rPr lang="ru-RU" sz="2500" b="1" dirty="0" smtClean="0"/>
                <a:t>:</a:t>
              </a:r>
              <a:endParaRPr lang="ru-RU" sz="2500" b="1" dirty="0"/>
            </a:p>
            <a:p>
              <a:pPr marL="422910" indent="-285750" algn="just">
                <a:buFont typeface="Arial" panose="020B0604020202020204" pitchFamily="34" charset="0"/>
                <a:buChar char="•"/>
              </a:pPr>
              <a:r>
                <a:rPr lang="ru-RU" sz="2500" dirty="0" smtClean="0"/>
                <a:t>В </a:t>
              </a:r>
              <a:r>
                <a:rPr lang="ru-RU" sz="2500" dirty="0"/>
                <a:t>учебной </a:t>
              </a:r>
              <a:r>
                <a:rPr lang="ru-RU" sz="2500" dirty="0" smtClean="0"/>
                <a:t>деятельности 13 840 </a:t>
              </a:r>
              <a:r>
                <a:rPr lang="ru-RU" sz="2500" dirty="0"/>
                <a:t>руб</a:t>
              </a:r>
              <a:r>
                <a:rPr lang="ru-RU" sz="2500" dirty="0" smtClean="0"/>
                <a:t>. </a:t>
              </a:r>
              <a:endParaRPr lang="ru-RU" sz="2500" dirty="0"/>
            </a:p>
            <a:p>
              <a:pPr marL="422910" indent="-285750" algn="just">
                <a:buFont typeface="Arial" panose="020B0604020202020204" pitchFamily="34" charset="0"/>
                <a:buChar char="•"/>
              </a:pPr>
              <a:r>
                <a:rPr lang="ru-RU" sz="2500" dirty="0" smtClean="0"/>
                <a:t>В научно-исследовательской деятельности 11 740 </a:t>
              </a:r>
              <a:r>
                <a:rPr lang="ru-RU" sz="2500" dirty="0"/>
                <a:t>руб</a:t>
              </a:r>
              <a:r>
                <a:rPr lang="ru-RU" sz="2500" dirty="0" smtClean="0"/>
                <a:t>.</a:t>
              </a:r>
            </a:p>
            <a:p>
              <a:pPr marL="422910" indent="-285750" algn="just">
                <a:buFont typeface="Arial" panose="020B0604020202020204" pitchFamily="34" charset="0"/>
                <a:buChar char="•"/>
              </a:pPr>
              <a:r>
                <a:rPr lang="ru-RU" sz="2500" dirty="0" smtClean="0"/>
                <a:t>В </a:t>
              </a:r>
              <a:r>
                <a:rPr lang="ru-RU" sz="2500" dirty="0"/>
                <a:t>общественной </a:t>
              </a:r>
              <a:r>
                <a:rPr lang="ru-RU" sz="2500" dirty="0" smtClean="0"/>
                <a:t>деятельности 10 780 </a:t>
              </a:r>
              <a:r>
                <a:rPr lang="ru-RU" sz="2500" dirty="0"/>
                <a:t>руб</a:t>
              </a:r>
              <a:r>
                <a:rPr lang="ru-RU" sz="2500" dirty="0" smtClean="0"/>
                <a:t>.</a:t>
              </a:r>
              <a:endParaRPr lang="ru-RU" sz="2500" dirty="0"/>
            </a:p>
            <a:p>
              <a:pPr marL="422910" indent="-285750" algn="just">
                <a:buFont typeface="Arial" panose="020B0604020202020204" pitchFamily="34" charset="0"/>
                <a:buChar char="•"/>
              </a:pPr>
              <a:r>
                <a:rPr lang="ru-RU" sz="2500" dirty="0" smtClean="0"/>
                <a:t>В </a:t>
              </a:r>
              <a:r>
                <a:rPr lang="ru-RU" sz="2500" dirty="0"/>
                <a:t>культурно </a:t>
              </a:r>
              <a:r>
                <a:rPr lang="ru-RU" sz="2500" dirty="0" smtClean="0"/>
                <a:t>-творческой деятельности 9 270 </a:t>
              </a:r>
              <a:r>
                <a:rPr lang="ru-RU" sz="2500" dirty="0"/>
                <a:t>руб</a:t>
              </a:r>
              <a:r>
                <a:rPr lang="ru-RU" sz="2500" dirty="0" smtClean="0"/>
                <a:t>.</a:t>
              </a:r>
              <a:endParaRPr lang="ru-RU" sz="2500" dirty="0"/>
            </a:p>
            <a:p>
              <a:pPr marL="422910" indent="-285750" algn="just">
                <a:buFont typeface="Arial" panose="020B0604020202020204" pitchFamily="34" charset="0"/>
                <a:buChar char="•"/>
              </a:pPr>
              <a:r>
                <a:rPr lang="ru-RU" sz="2500" dirty="0" smtClean="0"/>
                <a:t>В </a:t>
              </a:r>
              <a:r>
                <a:rPr lang="ru-RU" sz="2500" dirty="0"/>
                <a:t>спортивной </a:t>
              </a:r>
              <a:r>
                <a:rPr lang="ru-RU" sz="2500" dirty="0" smtClean="0"/>
                <a:t>деятельности 8 920 </a:t>
              </a:r>
              <a:r>
                <a:rPr lang="ru-RU" sz="2500" dirty="0"/>
                <a:t>руб</a:t>
              </a:r>
              <a:r>
                <a:rPr lang="ru-RU" sz="2500" dirty="0" smtClean="0"/>
                <a:t>.</a:t>
              </a:r>
            </a:p>
            <a:p>
              <a:pPr marL="422910" indent="-285750" algn="just">
                <a:buFont typeface="Arial" panose="020B0604020202020204" pitchFamily="34" charset="0"/>
                <a:buChar char="•"/>
              </a:pPr>
              <a:r>
                <a:rPr lang="ru-RU" sz="2500" dirty="0" smtClean="0"/>
                <a:t>Стипендия «</a:t>
              </a:r>
              <a:r>
                <a:rPr lang="ru-RU" sz="2500" dirty="0" err="1" smtClean="0"/>
                <a:t>Россельхозбанка</a:t>
              </a:r>
              <a:r>
                <a:rPr lang="ru-RU" sz="2500" dirty="0" smtClean="0"/>
                <a:t>» 120 000руб./год</a:t>
              </a:r>
              <a:endParaRPr lang="ru-RU" sz="2500" dirty="0"/>
            </a:p>
          </p:txBody>
        </p:sp>
      </p:grpSp>
      <p:pic>
        <p:nvPicPr>
          <p:cNvPr id="43" name="Picture 2" descr="D:\Desktop\1568040970_rosselhozbank_jpg_ejw_128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764000" y="6438900"/>
            <a:ext cx="1146869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15" name="TextBox 2"/>
          <p:cNvSpPr txBox="1"/>
          <p:nvPr/>
        </p:nvSpPr>
        <p:spPr>
          <a:xfrm>
            <a:off x="3048000" y="0"/>
            <a:ext cx="16230600" cy="87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727959"/>
                </a:solidFill>
                <a:latin typeface="Batang" pitchFamily="18" charset="-127"/>
                <a:ea typeface="Batang" pitchFamily="18" charset="-127"/>
              </a:rPr>
              <a:t>ОСНОВНЫЕ ПРЕИМУЩЕСТВА</a:t>
            </a:r>
            <a:endParaRPr lang="en-US" sz="4400" b="1" dirty="0">
              <a:solidFill>
                <a:srgbClr val="727959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3124200" y="571500"/>
            <a:ext cx="6474785" cy="1687562"/>
            <a:chOff x="1935639" y="2252720"/>
            <a:chExt cx="6634726" cy="2022407"/>
          </a:xfrm>
        </p:grpSpPr>
        <p:sp>
          <p:nvSpPr>
            <p:cNvPr id="17" name="TextBox 3"/>
            <p:cNvSpPr txBox="1"/>
            <p:nvPr/>
          </p:nvSpPr>
          <p:spPr>
            <a:xfrm>
              <a:off x="1935639" y="2252720"/>
              <a:ext cx="677839" cy="162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200"/>
                </a:lnSpc>
                <a:spcBef>
                  <a:spcPct val="0"/>
                </a:spcBef>
              </a:pPr>
              <a:r>
                <a:rPr lang="ru-RU" sz="8000" dirty="0" smtClean="0">
                  <a:solidFill>
                    <a:srgbClr val="727959">
                      <a:alpha val="29804"/>
                    </a:srgbClr>
                  </a:solidFill>
                  <a:latin typeface="Forum"/>
                </a:rPr>
                <a:t>7 </a:t>
              </a:r>
              <a:endParaRPr lang="en-US" sz="8000" dirty="0">
                <a:solidFill>
                  <a:srgbClr val="727959">
                    <a:alpha val="29804"/>
                  </a:srgbClr>
                </a:solidFill>
                <a:latin typeface="Forum"/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2560297" y="2891957"/>
              <a:ext cx="6010068" cy="1383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ru-RU" sz="2400" b="1" u="sng" dirty="0" smtClean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rPr>
                <a:t>НАСЫЩЕННАЯ СТУДЕНЧЕСКАЯ ЖИЗНЬ</a:t>
              </a:r>
              <a:endParaRPr lang="en-US" sz="2400" b="1" u="sng" dirty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3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44258">
            <a:off x="11427548" y="360629"/>
            <a:ext cx="517018" cy="446516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2667000" cy="1687483"/>
          </a:xfrm>
          <a:prstGeom prst="rect">
            <a:avLst/>
          </a:prstGeom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pic>
        <p:nvPicPr>
          <p:cNvPr id="16" name="Рисунок 15" descr="Matreshka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6230600" y="337344"/>
            <a:ext cx="1600200" cy="1623535"/>
          </a:xfrm>
          <a:prstGeom prst="rect">
            <a:avLst/>
          </a:prstGeom>
        </p:spPr>
      </p:pic>
      <p:sp>
        <p:nvSpPr>
          <p:cNvPr id="18" name="TextBox 13"/>
          <p:cNvSpPr txBox="1"/>
          <p:nvPr/>
        </p:nvSpPr>
        <p:spPr>
          <a:xfrm>
            <a:off x="8515350" y="2476500"/>
            <a:ext cx="12573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eaLnBrk="0" hangingPunct="0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СПОРТ</a:t>
            </a:r>
          </a:p>
        </p:txBody>
      </p:sp>
      <p:pic>
        <p:nvPicPr>
          <p:cNvPr id="19" name="Picture 6" descr="https://sun9-32.userapi.com/impg/0_MFvxNq6EW6hWROfSX3lL_rmP5g6gdA-KHSEA/-0PTHIODBSg.jpg?size=2560x1707&amp;quality=96&amp;sign=67ddf7e008151800a4feacc454f877db&amp;type=album"/>
          <p:cNvPicPr>
            <a:picLocks noChangeAspect="1" noChangeArrowheads="1"/>
          </p:cNvPicPr>
          <p:nvPr/>
        </p:nvPicPr>
        <p:blipFill>
          <a:blip r:embed="rId20" cstate="print"/>
          <a:srcRect t="5000"/>
          <a:stretch>
            <a:fillRect/>
          </a:stretch>
        </p:blipFill>
        <p:spPr bwMode="auto">
          <a:xfrm>
            <a:off x="6858000" y="3009900"/>
            <a:ext cx="4572000" cy="289562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Picture 4" descr="https://sun9-70.userapi.com/impg/c858028/v858028451/11c635/S6bIjWJ79MU.jpg?size=2560x1768&amp;quality=96&amp;sign=a869a8fc7f490d9db4223efaf833ceb6&amp;type=album"/>
          <p:cNvPicPr>
            <a:picLocks noChangeAspect="1" noChangeArrowheads="1"/>
          </p:cNvPicPr>
          <p:nvPr/>
        </p:nvPicPr>
        <p:blipFill>
          <a:blip r:embed="rId21" cstate="print"/>
          <a:srcRect l="8600" t="6539" r="8498" b="14384"/>
          <a:stretch>
            <a:fillRect/>
          </a:stretch>
        </p:blipFill>
        <p:spPr bwMode="auto">
          <a:xfrm>
            <a:off x="6865786" y="6972300"/>
            <a:ext cx="4556428" cy="304887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1" name="Picture 6" descr="https://sun9-7.userapi.com/impf/c851028/v851028136/1d6720/XnixUFhAWaw.jpg?size=1449x904&amp;quality=96&amp;sign=4cd7fab73ba6dc892218d9f7cdbf4209&amp;type=album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90600" y="7124700"/>
            <a:ext cx="4572000" cy="28523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2" name="Picture 4" descr="https://sun9-67.userapi.com/impf/c831109/v831109427/fdb7c/Int-KOO07JM.jpg?size=2560x1842&amp;quality=96&amp;sign=01db3686eafd72c5bc57f181ad10c9dc&amp;type=album"/>
          <p:cNvPicPr>
            <a:picLocks noChangeAspect="1" noChangeArrowheads="1"/>
          </p:cNvPicPr>
          <p:nvPr/>
        </p:nvPicPr>
        <p:blipFill>
          <a:blip r:embed="rId23" cstate="print"/>
          <a:srcRect t="11582"/>
          <a:stretch>
            <a:fillRect/>
          </a:stretch>
        </p:blipFill>
        <p:spPr bwMode="auto">
          <a:xfrm>
            <a:off x="12192000" y="3009900"/>
            <a:ext cx="4572000" cy="290869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4" name="Picture 2" descr="https://sun9-84.userapi.com/impg/c854220/v854220556/1b9f90/et9382eYzhE.jpg?size=2560x1707&amp;quality=96&amp;sign=33a2a6e850fcbc481eee4129d3c152b4&amp;type=album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192000" y="6972300"/>
            <a:ext cx="4591438" cy="306155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5" name="Picture 10" descr="https://sun9-60.userapi.com/impg/c857728/v857728288/100243/P_vaQUqANPQ.jpg?size=1280x960&amp;quality=96&amp;sign=7518bda354648429ed2d6facae569b3c&amp;type=album"/>
          <p:cNvPicPr>
            <a:picLocks noChangeAspect="1" noChangeArrowheads="1"/>
          </p:cNvPicPr>
          <p:nvPr/>
        </p:nvPicPr>
        <p:blipFill>
          <a:blip r:embed="rId25" cstate="print"/>
          <a:srcRect t="10292"/>
          <a:stretch>
            <a:fillRect/>
          </a:stretch>
        </p:blipFill>
        <p:spPr bwMode="auto">
          <a:xfrm>
            <a:off x="1066800" y="3009900"/>
            <a:ext cx="4345489" cy="292370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7" name="TextBox 13"/>
          <p:cNvSpPr txBox="1"/>
          <p:nvPr/>
        </p:nvSpPr>
        <p:spPr>
          <a:xfrm>
            <a:off x="7791450" y="6362700"/>
            <a:ext cx="27051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eaLnBrk="0" hangingPunct="0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ХОРЕОГРАФИЯ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13944600" y="6362700"/>
            <a:ext cx="1447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eaLnBrk="0" hangingPunct="0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ВОКАЛ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12192000" y="2400300"/>
            <a:ext cx="4495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ВЕДЕНИЕ МЕРОПРИЯТИЙ</a:t>
            </a:r>
          </a:p>
        </p:txBody>
      </p:sp>
      <p:sp>
        <p:nvSpPr>
          <p:cNvPr id="30" name="TextBox 13"/>
          <p:cNvSpPr txBox="1"/>
          <p:nvPr/>
        </p:nvSpPr>
        <p:spPr>
          <a:xfrm>
            <a:off x="1981200" y="6515100"/>
            <a:ext cx="28194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eaLnBrk="0" hangingPunct="0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ВОЛОНТЕРСТВО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2438400" y="2400300"/>
            <a:ext cx="1752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eaLnBrk="0" hangingPunct="0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ИНФОРМ</a:t>
            </a:r>
          </a:p>
        </p:txBody>
      </p:sp>
      <p:pic>
        <p:nvPicPr>
          <p:cNvPr id="35" name="Рисунок 34" descr="SST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4173200" y="342900"/>
            <a:ext cx="2106941" cy="1549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11869"/>
            <a:ext cx="3200400" cy="24003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r="4398"/>
          <a:stretch/>
        </p:blipFill>
        <p:spPr>
          <a:xfrm>
            <a:off x="325583" y="6896100"/>
            <a:ext cx="3361045" cy="24003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87188"/>
            <a:ext cx="3674401" cy="244546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0" y="311869"/>
            <a:ext cx="3597640" cy="24003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20" y="2087188"/>
            <a:ext cx="3746686" cy="249681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r="2982"/>
          <a:stretch/>
        </p:blipFill>
        <p:spPr>
          <a:xfrm>
            <a:off x="11901056" y="311870"/>
            <a:ext cx="3194398" cy="250512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324100"/>
            <a:ext cx="3709037" cy="247462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01" y="5411777"/>
            <a:ext cx="3200400" cy="24003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73" y="7372350"/>
            <a:ext cx="3200400" cy="24003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34" y="5411777"/>
            <a:ext cx="3245660" cy="243424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975" y="7283261"/>
            <a:ext cx="3640770" cy="242623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918" y="5411774"/>
            <a:ext cx="2139297" cy="2855923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6868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15" name="TextBox 2"/>
          <p:cNvSpPr txBox="1"/>
          <p:nvPr/>
        </p:nvSpPr>
        <p:spPr>
          <a:xfrm>
            <a:off x="3048000" y="0"/>
            <a:ext cx="16230600" cy="87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727959"/>
                </a:solidFill>
                <a:latin typeface="Batang" pitchFamily="18" charset="-127"/>
                <a:ea typeface="Batang" pitchFamily="18" charset="-127"/>
              </a:rPr>
              <a:t>ОСНОВНЫЕ ПРЕИМУЩЕСТВА</a:t>
            </a:r>
            <a:endParaRPr lang="en-US" sz="4400" b="1" dirty="0">
              <a:solidFill>
                <a:srgbClr val="727959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3124200" y="571500"/>
            <a:ext cx="6474785" cy="1353769"/>
            <a:chOff x="1935639" y="2252720"/>
            <a:chExt cx="6634726" cy="1622383"/>
          </a:xfrm>
        </p:grpSpPr>
        <p:sp>
          <p:nvSpPr>
            <p:cNvPr id="17" name="TextBox 3"/>
            <p:cNvSpPr txBox="1"/>
            <p:nvPr/>
          </p:nvSpPr>
          <p:spPr>
            <a:xfrm>
              <a:off x="1935639" y="2252720"/>
              <a:ext cx="677839" cy="162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200"/>
                </a:lnSpc>
                <a:spcBef>
                  <a:spcPct val="0"/>
                </a:spcBef>
              </a:pPr>
              <a:r>
                <a:rPr lang="ru-RU" sz="8000" dirty="0" smtClean="0">
                  <a:solidFill>
                    <a:srgbClr val="727959">
                      <a:alpha val="29804"/>
                    </a:srgbClr>
                  </a:solidFill>
                  <a:latin typeface="Forum"/>
                </a:rPr>
                <a:t>8 </a:t>
              </a:r>
              <a:endParaRPr lang="en-US" sz="8000" dirty="0">
                <a:solidFill>
                  <a:srgbClr val="727959">
                    <a:alpha val="29804"/>
                  </a:srgbClr>
                </a:solidFill>
                <a:latin typeface="Forum"/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2560297" y="2891957"/>
              <a:ext cx="6010068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ru-RU" sz="2400" b="1" u="sng" dirty="0" smtClean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rPr>
                <a:t>ОБЩЕЖИТИЕ</a:t>
              </a:r>
              <a:endParaRPr lang="en-US" sz="2400" b="1" u="sng" dirty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3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44258">
            <a:off x="11427548" y="360629"/>
            <a:ext cx="517018" cy="446516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2667000" cy="1687483"/>
          </a:xfrm>
          <a:prstGeom prst="rect">
            <a:avLst/>
          </a:prstGeom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pic>
        <p:nvPicPr>
          <p:cNvPr id="29698" name="Picture 2" descr="https://sun9-61.userapi.com/impf/c855720/v855720499/b4a9f/3Ukem05ixdc.jpg?size=889x823&amp;quality=96&amp;sign=8f4897d3c641c2492ffe9244aa8f2fb9&amp;type=album"/>
          <p:cNvPicPr>
            <a:picLocks noChangeAspect="1" noChangeArrowheads="1"/>
          </p:cNvPicPr>
          <p:nvPr/>
        </p:nvPicPr>
        <p:blipFill>
          <a:blip r:embed="rId19" cstate="print">
            <a:lum contrast="40000"/>
          </a:blip>
          <a:srcRect/>
          <a:stretch>
            <a:fillRect/>
          </a:stretch>
        </p:blipFill>
        <p:spPr bwMode="auto">
          <a:xfrm>
            <a:off x="1462892" y="2324100"/>
            <a:ext cx="7490284" cy="6934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9" name="Freeform 4"/>
          <p:cNvSpPr>
            <a:spLocks/>
          </p:cNvSpPr>
          <p:nvPr/>
        </p:nvSpPr>
        <p:spPr bwMode="ltGray">
          <a:xfrm>
            <a:off x="9220200" y="2324100"/>
            <a:ext cx="8382000" cy="4876800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6" name="TextBox 13"/>
          <p:cNvSpPr txBox="1"/>
          <p:nvPr/>
        </p:nvSpPr>
        <p:spPr>
          <a:xfrm>
            <a:off x="9677400" y="2857500"/>
            <a:ext cx="7421943" cy="393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eaLnBrk="0" hangingPunct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Всем иногородним предоставляется общежитие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Труфанова 34, корпус 2,4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Стоимость проживания – от 695 до 955 руб./месяц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Блочная система расселения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 одном районе с учебными корпусами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Доступный транспорт </a:t>
            </a:r>
          </a:p>
        </p:txBody>
      </p:sp>
      <p:grpSp>
        <p:nvGrpSpPr>
          <p:cNvPr id="13" name="Group 10"/>
          <p:cNvGrpSpPr/>
          <p:nvPr/>
        </p:nvGrpSpPr>
        <p:grpSpPr>
          <a:xfrm>
            <a:off x="12573000" y="7429500"/>
            <a:ext cx="4800600" cy="588643"/>
            <a:chOff x="0" y="0"/>
            <a:chExt cx="5337947" cy="683257"/>
          </a:xfrm>
        </p:grpSpPr>
        <p:grpSp>
          <p:nvGrpSpPr>
            <p:cNvPr id="14" name="Group 11"/>
            <p:cNvGrpSpPr>
              <a:grpSpLocks noChangeAspect="1"/>
            </p:cNvGrpSpPr>
            <p:nvPr/>
          </p:nvGrpSpPr>
          <p:grpSpPr>
            <a:xfrm>
              <a:off x="0" y="0"/>
              <a:ext cx="5337947" cy="683257"/>
              <a:chOff x="0" y="0"/>
              <a:chExt cx="9525000" cy="1219200"/>
            </a:xfrm>
          </p:grpSpPr>
          <p:sp>
            <p:nvSpPr>
              <p:cNvPr id="16" name="Freeform 12"/>
              <p:cNvSpPr/>
              <p:nvPr/>
            </p:nvSpPr>
            <p:spPr>
              <a:xfrm>
                <a:off x="20661" y="11109"/>
                <a:ext cx="7856395" cy="1182691"/>
              </a:xfrm>
              <a:custGeom>
                <a:avLst/>
                <a:gdLst/>
                <a:ahLst/>
                <a:cxnLst/>
                <a:rect l="l" t="t" r="r" b="b"/>
                <a:pathLst>
                  <a:path w="7856395" h="1182691">
                    <a:moveTo>
                      <a:pt x="1161760" y="659451"/>
                    </a:moveTo>
                    <a:lnTo>
                      <a:pt x="626836" y="112538"/>
                    </a:lnTo>
                    <a:lnTo>
                      <a:pt x="91810" y="659451"/>
                    </a:lnTo>
                    <a:cubicBezTo>
                      <a:pt x="72119" y="679068"/>
                      <a:pt x="40319" y="679218"/>
                      <a:pt x="20445" y="659788"/>
                    </a:cubicBezTo>
                    <a:cubicBezTo>
                      <a:pt x="570" y="640357"/>
                      <a:pt x="0" y="608562"/>
                      <a:pt x="19166" y="588433"/>
                    </a:cubicBezTo>
                    <a:lnTo>
                      <a:pt x="572327" y="22927"/>
                    </a:lnTo>
                    <a:cubicBezTo>
                      <a:pt x="586664" y="8265"/>
                      <a:pt x="606304" y="0"/>
                      <a:pt x="626810" y="0"/>
                    </a:cubicBezTo>
                    <a:cubicBezTo>
                      <a:pt x="647316" y="0"/>
                      <a:pt x="666957" y="8265"/>
                      <a:pt x="681293" y="22927"/>
                    </a:cubicBezTo>
                    <a:lnTo>
                      <a:pt x="1234404" y="588331"/>
                    </a:lnTo>
                    <a:cubicBezTo>
                      <a:pt x="1247374" y="601253"/>
                      <a:pt x="1252388" y="620155"/>
                      <a:pt x="1247527" y="637806"/>
                    </a:cubicBezTo>
                    <a:cubicBezTo>
                      <a:pt x="1242666" y="655458"/>
                      <a:pt x="1228683" y="669129"/>
                      <a:pt x="1210926" y="673589"/>
                    </a:cubicBezTo>
                    <a:cubicBezTo>
                      <a:pt x="1193168" y="678049"/>
                      <a:pt x="1174385" y="672609"/>
                      <a:pt x="1161760" y="659349"/>
                    </a:cubicBezTo>
                    <a:close/>
                    <a:moveTo>
                      <a:pt x="1084036" y="674691"/>
                    </a:moveTo>
                    <a:lnTo>
                      <a:pt x="1084036" y="1081091"/>
                    </a:lnTo>
                    <a:cubicBezTo>
                      <a:pt x="1084036" y="1137203"/>
                      <a:pt x="1038548" y="1182691"/>
                      <a:pt x="982436" y="1182691"/>
                    </a:cubicBezTo>
                    <a:lnTo>
                      <a:pt x="779236" y="1182691"/>
                    </a:lnTo>
                    <a:lnTo>
                      <a:pt x="779236" y="877891"/>
                    </a:lnTo>
                    <a:cubicBezTo>
                      <a:pt x="779236" y="849835"/>
                      <a:pt x="756492" y="827091"/>
                      <a:pt x="728436" y="827091"/>
                    </a:cubicBezTo>
                    <a:lnTo>
                      <a:pt x="525236" y="827091"/>
                    </a:lnTo>
                    <a:cubicBezTo>
                      <a:pt x="497180" y="827091"/>
                      <a:pt x="474436" y="849835"/>
                      <a:pt x="474436" y="877891"/>
                    </a:cubicBezTo>
                    <a:lnTo>
                      <a:pt x="474436" y="1182691"/>
                    </a:lnTo>
                    <a:lnTo>
                      <a:pt x="271236" y="1182691"/>
                    </a:lnTo>
                    <a:cubicBezTo>
                      <a:pt x="215124" y="1182691"/>
                      <a:pt x="169636" y="1137203"/>
                      <a:pt x="169636" y="1081091"/>
                    </a:cubicBezTo>
                    <a:lnTo>
                      <a:pt x="169636" y="674691"/>
                    </a:lnTo>
                    <a:lnTo>
                      <a:pt x="608853" y="235474"/>
                    </a:lnTo>
                    <a:cubicBezTo>
                      <a:pt x="618771" y="225559"/>
                      <a:pt x="634850" y="225559"/>
                      <a:pt x="644768" y="235474"/>
                    </a:cubicBezTo>
                    <a:lnTo>
                      <a:pt x="1084036" y="674691"/>
                    </a:lnTo>
                    <a:close/>
                    <a:moveTo>
                      <a:pt x="728436" y="877891"/>
                    </a:moveTo>
                    <a:lnTo>
                      <a:pt x="728436" y="1182691"/>
                    </a:lnTo>
                    <a:lnTo>
                      <a:pt x="525236" y="1182691"/>
                    </a:lnTo>
                    <a:lnTo>
                      <a:pt x="525236" y="877891"/>
                    </a:lnTo>
                    <a:lnTo>
                      <a:pt x="728436" y="877891"/>
                    </a:lnTo>
                    <a:close/>
                    <a:moveTo>
                      <a:pt x="2812760" y="659451"/>
                    </a:moveTo>
                    <a:lnTo>
                      <a:pt x="2277836" y="112538"/>
                    </a:lnTo>
                    <a:lnTo>
                      <a:pt x="1742810" y="659451"/>
                    </a:lnTo>
                    <a:cubicBezTo>
                      <a:pt x="1723120" y="679068"/>
                      <a:pt x="1691319" y="679218"/>
                      <a:pt x="1671444" y="659788"/>
                    </a:cubicBezTo>
                    <a:cubicBezTo>
                      <a:pt x="1651569" y="640358"/>
                      <a:pt x="1651000" y="608562"/>
                      <a:pt x="1670166" y="588433"/>
                    </a:cubicBezTo>
                    <a:lnTo>
                      <a:pt x="2223327" y="22927"/>
                    </a:lnTo>
                    <a:cubicBezTo>
                      <a:pt x="2237664" y="8265"/>
                      <a:pt x="2257304" y="0"/>
                      <a:pt x="2277810" y="0"/>
                    </a:cubicBezTo>
                    <a:cubicBezTo>
                      <a:pt x="2298316" y="0"/>
                      <a:pt x="2317957" y="8265"/>
                      <a:pt x="2332293" y="22927"/>
                    </a:cubicBezTo>
                    <a:lnTo>
                      <a:pt x="2885404" y="588331"/>
                    </a:lnTo>
                    <a:cubicBezTo>
                      <a:pt x="2898374" y="601253"/>
                      <a:pt x="2903388" y="620155"/>
                      <a:pt x="2898527" y="637806"/>
                    </a:cubicBezTo>
                    <a:cubicBezTo>
                      <a:pt x="2893666" y="655458"/>
                      <a:pt x="2879683" y="669129"/>
                      <a:pt x="2861926" y="673589"/>
                    </a:cubicBezTo>
                    <a:cubicBezTo>
                      <a:pt x="2844169" y="678049"/>
                      <a:pt x="2825385" y="672609"/>
                      <a:pt x="2812760" y="659349"/>
                    </a:cubicBezTo>
                    <a:close/>
                    <a:moveTo>
                      <a:pt x="2735036" y="674691"/>
                    </a:moveTo>
                    <a:lnTo>
                      <a:pt x="2735036" y="1081091"/>
                    </a:lnTo>
                    <a:cubicBezTo>
                      <a:pt x="2735036" y="1137203"/>
                      <a:pt x="2689548" y="1182691"/>
                      <a:pt x="2633436" y="1182691"/>
                    </a:cubicBezTo>
                    <a:lnTo>
                      <a:pt x="2430236" y="1182691"/>
                    </a:lnTo>
                    <a:lnTo>
                      <a:pt x="2430236" y="877891"/>
                    </a:lnTo>
                    <a:cubicBezTo>
                      <a:pt x="2430236" y="849835"/>
                      <a:pt x="2407492" y="827091"/>
                      <a:pt x="2379436" y="827091"/>
                    </a:cubicBezTo>
                    <a:lnTo>
                      <a:pt x="2176236" y="827091"/>
                    </a:lnTo>
                    <a:cubicBezTo>
                      <a:pt x="2148180" y="827091"/>
                      <a:pt x="2125436" y="849835"/>
                      <a:pt x="2125436" y="877891"/>
                    </a:cubicBezTo>
                    <a:lnTo>
                      <a:pt x="2125436" y="1182691"/>
                    </a:lnTo>
                    <a:lnTo>
                      <a:pt x="1922236" y="1182691"/>
                    </a:lnTo>
                    <a:cubicBezTo>
                      <a:pt x="1866124" y="1182691"/>
                      <a:pt x="1820636" y="1137203"/>
                      <a:pt x="1820636" y="1081091"/>
                    </a:cubicBezTo>
                    <a:lnTo>
                      <a:pt x="1820636" y="674691"/>
                    </a:lnTo>
                    <a:lnTo>
                      <a:pt x="2259853" y="235474"/>
                    </a:lnTo>
                    <a:cubicBezTo>
                      <a:pt x="2269771" y="225558"/>
                      <a:pt x="2285849" y="225558"/>
                      <a:pt x="2295768" y="235474"/>
                    </a:cubicBezTo>
                    <a:lnTo>
                      <a:pt x="2735036" y="674691"/>
                    </a:lnTo>
                    <a:close/>
                    <a:moveTo>
                      <a:pt x="2379436" y="877891"/>
                    </a:moveTo>
                    <a:lnTo>
                      <a:pt x="2379436" y="1182691"/>
                    </a:lnTo>
                    <a:lnTo>
                      <a:pt x="2176236" y="1182691"/>
                    </a:lnTo>
                    <a:lnTo>
                      <a:pt x="2176236" y="877891"/>
                    </a:lnTo>
                    <a:lnTo>
                      <a:pt x="2379436" y="877891"/>
                    </a:lnTo>
                    <a:close/>
                    <a:moveTo>
                      <a:pt x="4463760" y="659451"/>
                    </a:moveTo>
                    <a:lnTo>
                      <a:pt x="3928836" y="112538"/>
                    </a:lnTo>
                    <a:lnTo>
                      <a:pt x="3393810" y="659451"/>
                    </a:lnTo>
                    <a:cubicBezTo>
                      <a:pt x="3374119" y="679068"/>
                      <a:pt x="3342319" y="679218"/>
                      <a:pt x="3322444" y="659788"/>
                    </a:cubicBezTo>
                    <a:cubicBezTo>
                      <a:pt x="3302569" y="640358"/>
                      <a:pt x="3302000" y="608562"/>
                      <a:pt x="3321166" y="588433"/>
                    </a:cubicBezTo>
                    <a:lnTo>
                      <a:pt x="3874327" y="22927"/>
                    </a:lnTo>
                    <a:cubicBezTo>
                      <a:pt x="3888664" y="8265"/>
                      <a:pt x="3908304" y="0"/>
                      <a:pt x="3928810" y="0"/>
                    </a:cubicBezTo>
                    <a:cubicBezTo>
                      <a:pt x="3949316" y="0"/>
                      <a:pt x="3968957" y="8265"/>
                      <a:pt x="3983293" y="22927"/>
                    </a:cubicBezTo>
                    <a:lnTo>
                      <a:pt x="4536404" y="588331"/>
                    </a:lnTo>
                    <a:cubicBezTo>
                      <a:pt x="4549374" y="601253"/>
                      <a:pt x="4554388" y="620155"/>
                      <a:pt x="4549527" y="637806"/>
                    </a:cubicBezTo>
                    <a:cubicBezTo>
                      <a:pt x="4544666" y="655458"/>
                      <a:pt x="4530683" y="669129"/>
                      <a:pt x="4512926" y="673589"/>
                    </a:cubicBezTo>
                    <a:cubicBezTo>
                      <a:pt x="4495168" y="678049"/>
                      <a:pt x="4476385" y="672609"/>
                      <a:pt x="4463760" y="659349"/>
                    </a:cubicBezTo>
                    <a:close/>
                    <a:moveTo>
                      <a:pt x="4386036" y="674691"/>
                    </a:moveTo>
                    <a:lnTo>
                      <a:pt x="4386036" y="1081091"/>
                    </a:lnTo>
                    <a:cubicBezTo>
                      <a:pt x="4386036" y="1137203"/>
                      <a:pt x="4340548" y="1182691"/>
                      <a:pt x="4284436" y="1182691"/>
                    </a:cubicBezTo>
                    <a:lnTo>
                      <a:pt x="4081236" y="1182691"/>
                    </a:lnTo>
                    <a:lnTo>
                      <a:pt x="4081236" y="877891"/>
                    </a:lnTo>
                    <a:cubicBezTo>
                      <a:pt x="4081236" y="849835"/>
                      <a:pt x="4058492" y="827091"/>
                      <a:pt x="4030436" y="827091"/>
                    </a:cubicBezTo>
                    <a:lnTo>
                      <a:pt x="3827236" y="827091"/>
                    </a:lnTo>
                    <a:cubicBezTo>
                      <a:pt x="3799180" y="827091"/>
                      <a:pt x="3776436" y="849835"/>
                      <a:pt x="3776436" y="877891"/>
                    </a:cubicBezTo>
                    <a:lnTo>
                      <a:pt x="3776436" y="1182691"/>
                    </a:lnTo>
                    <a:lnTo>
                      <a:pt x="3573236" y="1182691"/>
                    </a:lnTo>
                    <a:cubicBezTo>
                      <a:pt x="3517124" y="1182691"/>
                      <a:pt x="3471636" y="1137203"/>
                      <a:pt x="3471636" y="1081091"/>
                    </a:cubicBezTo>
                    <a:lnTo>
                      <a:pt x="3471636" y="674691"/>
                    </a:lnTo>
                    <a:lnTo>
                      <a:pt x="3910853" y="235474"/>
                    </a:lnTo>
                    <a:cubicBezTo>
                      <a:pt x="3920771" y="225558"/>
                      <a:pt x="3936849" y="225558"/>
                      <a:pt x="3946768" y="235474"/>
                    </a:cubicBezTo>
                    <a:lnTo>
                      <a:pt x="4386036" y="674691"/>
                    </a:lnTo>
                    <a:close/>
                    <a:moveTo>
                      <a:pt x="4030436" y="877891"/>
                    </a:moveTo>
                    <a:lnTo>
                      <a:pt x="4030436" y="1182691"/>
                    </a:lnTo>
                    <a:lnTo>
                      <a:pt x="3827236" y="1182691"/>
                    </a:lnTo>
                    <a:lnTo>
                      <a:pt x="3827236" y="877891"/>
                    </a:lnTo>
                    <a:lnTo>
                      <a:pt x="4030436" y="877891"/>
                    </a:lnTo>
                    <a:close/>
                    <a:moveTo>
                      <a:pt x="6114760" y="659451"/>
                    </a:moveTo>
                    <a:lnTo>
                      <a:pt x="5579836" y="112538"/>
                    </a:lnTo>
                    <a:lnTo>
                      <a:pt x="5044810" y="659451"/>
                    </a:lnTo>
                    <a:cubicBezTo>
                      <a:pt x="5025119" y="679068"/>
                      <a:pt x="4993319" y="679218"/>
                      <a:pt x="4973444" y="659788"/>
                    </a:cubicBezTo>
                    <a:cubicBezTo>
                      <a:pt x="4953569" y="640358"/>
                      <a:pt x="4953000" y="608562"/>
                      <a:pt x="4972166" y="588433"/>
                    </a:cubicBezTo>
                    <a:lnTo>
                      <a:pt x="5525327" y="22927"/>
                    </a:lnTo>
                    <a:cubicBezTo>
                      <a:pt x="5539664" y="8265"/>
                      <a:pt x="5559304" y="0"/>
                      <a:pt x="5579810" y="0"/>
                    </a:cubicBezTo>
                    <a:cubicBezTo>
                      <a:pt x="5600316" y="0"/>
                      <a:pt x="5619957" y="8265"/>
                      <a:pt x="5634293" y="22927"/>
                    </a:cubicBezTo>
                    <a:lnTo>
                      <a:pt x="6187404" y="588331"/>
                    </a:lnTo>
                    <a:cubicBezTo>
                      <a:pt x="6200374" y="601253"/>
                      <a:pt x="6205388" y="620155"/>
                      <a:pt x="6200527" y="637806"/>
                    </a:cubicBezTo>
                    <a:cubicBezTo>
                      <a:pt x="6195666" y="655458"/>
                      <a:pt x="6181683" y="669129"/>
                      <a:pt x="6163926" y="673589"/>
                    </a:cubicBezTo>
                    <a:cubicBezTo>
                      <a:pt x="6146168" y="678049"/>
                      <a:pt x="6127385" y="672609"/>
                      <a:pt x="6114760" y="659349"/>
                    </a:cubicBezTo>
                    <a:close/>
                    <a:moveTo>
                      <a:pt x="6037036" y="674691"/>
                    </a:moveTo>
                    <a:lnTo>
                      <a:pt x="6037036" y="1081091"/>
                    </a:lnTo>
                    <a:cubicBezTo>
                      <a:pt x="6037036" y="1137203"/>
                      <a:pt x="5991548" y="1182691"/>
                      <a:pt x="5935436" y="1182691"/>
                    </a:cubicBezTo>
                    <a:lnTo>
                      <a:pt x="5732236" y="1182691"/>
                    </a:lnTo>
                    <a:lnTo>
                      <a:pt x="5732236" y="877891"/>
                    </a:lnTo>
                    <a:cubicBezTo>
                      <a:pt x="5732236" y="849835"/>
                      <a:pt x="5709492" y="827091"/>
                      <a:pt x="5681436" y="827091"/>
                    </a:cubicBezTo>
                    <a:lnTo>
                      <a:pt x="5478236" y="827091"/>
                    </a:lnTo>
                    <a:cubicBezTo>
                      <a:pt x="5450180" y="827091"/>
                      <a:pt x="5427436" y="849835"/>
                      <a:pt x="5427436" y="877891"/>
                    </a:cubicBezTo>
                    <a:lnTo>
                      <a:pt x="5427436" y="1182691"/>
                    </a:lnTo>
                    <a:lnTo>
                      <a:pt x="5224236" y="1182691"/>
                    </a:lnTo>
                    <a:cubicBezTo>
                      <a:pt x="5168124" y="1182691"/>
                      <a:pt x="5122636" y="1137203"/>
                      <a:pt x="5122636" y="1081091"/>
                    </a:cubicBezTo>
                    <a:lnTo>
                      <a:pt x="5122636" y="674691"/>
                    </a:lnTo>
                    <a:lnTo>
                      <a:pt x="5561853" y="235474"/>
                    </a:lnTo>
                    <a:cubicBezTo>
                      <a:pt x="5571771" y="225558"/>
                      <a:pt x="5587849" y="225558"/>
                      <a:pt x="5597768" y="235474"/>
                    </a:cubicBezTo>
                    <a:lnTo>
                      <a:pt x="6037036" y="674691"/>
                    </a:lnTo>
                    <a:close/>
                    <a:moveTo>
                      <a:pt x="5681436" y="877891"/>
                    </a:moveTo>
                    <a:lnTo>
                      <a:pt x="5681436" y="1182691"/>
                    </a:lnTo>
                    <a:lnTo>
                      <a:pt x="5478236" y="1182691"/>
                    </a:lnTo>
                    <a:lnTo>
                      <a:pt x="5478236" y="877891"/>
                    </a:lnTo>
                    <a:lnTo>
                      <a:pt x="5681436" y="877891"/>
                    </a:lnTo>
                    <a:close/>
                    <a:moveTo>
                      <a:pt x="7765760" y="659451"/>
                    </a:moveTo>
                    <a:lnTo>
                      <a:pt x="7230836" y="112538"/>
                    </a:lnTo>
                    <a:lnTo>
                      <a:pt x="6695810" y="659451"/>
                    </a:lnTo>
                    <a:cubicBezTo>
                      <a:pt x="6676121" y="679075"/>
                      <a:pt x="6644315" y="679229"/>
                      <a:pt x="6624437" y="659796"/>
                    </a:cubicBezTo>
                    <a:cubicBezTo>
                      <a:pt x="6604559" y="640362"/>
                      <a:pt x="6603993" y="608561"/>
                      <a:pt x="6623166" y="588433"/>
                    </a:cubicBezTo>
                    <a:lnTo>
                      <a:pt x="7176328" y="22927"/>
                    </a:lnTo>
                    <a:cubicBezTo>
                      <a:pt x="7190664" y="8265"/>
                      <a:pt x="7210305" y="1"/>
                      <a:pt x="7230810" y="1"/>
                    </a:cubicBezTo>
                    <a:cubicBezTo>
                      <a:pt x="7251316" y="1"/>
                      <a:pt x="7270957" y="8265"/>
                      <a:pt x="7285293" y="22927"/>
                    </a:cubicBezTo>
                    <a:lnTo>
                      <a:pt x="7838403" y="588331"/>
                    </a:lnTo>
                    <a:cubicBezTo>
                      <a:pt x="7851379" y="601252"/>
                      <a:pt x="7856395" y="620156"/>
                      <a:pt x="7851535" y="637810"/>
                    </a:cubicBezTo>
                    <a:cubicBezTo>
                      <a:pt x="7846675" y="655465"/>
                      <a:pt x="7832689" y="669137"/>
                      <a:pt x="7814930" y="673597"/>
                    </a:cubicBezTo>
                    <a:cubicBezTo>
                      <a:pt x="7797170" y="678057"/>
                      <a:pt x="7778384" y="672613"/>
                      <a:pt x="7765760" y="659349"/>
                    </a:cubicBezTo>
                    <a:close/>
                    <a:moveTo>
                      <a:pt x="7688036" y="674691"/>
                    </a:moveTo>
                    <a:lnTo>
                      <a:pt x="7688036" y="1081091"/>
                    </a:lnTo>
                    <a:cubicBezTo>
                      <a:pt x="7688036" y="1137203"/>
                      <a:pt x="7642548" y="1182691"/>
                      <a:pt x="7586436" y="1182691"/>
                    </a:cubicBezTo>
                    <a:lnTo>
                      <a:pt x="7383236" y="1182691"/>
                    </a:lnTo>
                    <a:lnTo>
                      <a:pt x="7383236" y="877891"/>
                    </a:lnTo>
                    <a:cubicBezTo>
                      <a:pt x="7383236" y="849835"/>
                      <a:pt x="7360492" y="827091"/>
                      <a:pt x="7332436" y="827091"/>
                    </a:cubicBezTo>
                    <a:lnTo>
                      <a:pt x="7129236" y="827091"/>
                    </a:lnTo>
                    <a:cubicBezTo>
                      <a:pt x="7101179" y="827091"/>
                      <a:pt x="7078436" y="849835"/>
                      <a:pt x="7078436" y="877891"/>
                    </a:cubicBezTo>
                    <a:lnTo>
                      <a:pt x="7078436" y="1182691"/>
                    </a:lnTo>
                    <a:lnTo>
                      <a:pt x="6875236" y="1182691"/>
                    </a:lnTo>
                    <a:cubicBezTo>
                      <a:pt x="6819124" y="1182691"/>
                      <a:pt x="6773636" y="1137203"/>
                      <a:pt x="6773636" y="1081091"/>
                    </a:cubicBezTo>
                    <a:lnTo>
                      <a:pt x="6773636" y="674691"/>
                    </a:lnTo>
                    <a:lnTo>
                      <a:pt x="7212853" y="235474"/>
                    </a:lnTo>
                    <a:cubicBezTo>
                      <a:pt x="7222771" y="225558"/>
                      <a:pt x="7238849" y="225558"/>
                      <a:pt x="7248768" y="235474"/>
                    </a:cubicBezTo>
                    <a:lnTo>
                      <a:pt x="7688036" y="674691"/>
                    </a:lnTo>
                    <a:close/>
                    <a:moveTo>
                      <a:pt x="7332436" y="877891"/>
                    </a:moveTo>
                    <a:lnTo>
                      <a:pt x="7332436" y="1182691"/>
                    </a:lnTo>
                    <a:lnTo>
                      <a:pt x="7129236" y="1182691"/>
                    </a:lnTo>
                    <a:lnTo>
                      <a:pt x="7129236" y="877891"/>
                    </a:lnTo>
                    <a:lnTo>
                      <a:pt x="7332436" y="877891"/>
                    </a:lnTo>
                    <a:close/>
                  </a:path>
                </a:pathLst>
              </a:custGeom>
              <a:solidFill>
                <a:srgbClr val="ABB194"/>
              </a:solidFill>
            </p:spPr>
          </p:sp>
          <p:sp>
            <p:nvSpPr>
              <p:cNvPr id="18" name="Freeform 13"/>
              <p:cNvSpPr/>
              <p:nvPr/>
            </p:nvSpPr>
            <p:spPr>
              <a:xfrm>
                <a:off x="8275654" y="11110"/>
                <a:ext cx="1252403" cy="1182690"/>
              </a:xfrm>
              <a:custGeom>
                <a:avLst/>
                <a:gdLst/>
                <a:ahLst/>
                <a:cxnLst/>
                <a:rect l="l" t="t" r="r" b="b"/>
                <a:pathLst>
                  <a:path w="1252403" h="1182690">
                    <a:moveTo>
                      <a:pt x="1161767" y="659450"/>
                    </a:moveTo>
                    <a:lnTo>
                      <a:pt x="626843" y="112537"/>
                    </a:lnTo>
                    <a:lnTo>
                      <a:pt x="91817" y="659450"/>
                    </a:lnTo>
                    <a:cubicBezTo>
                      <a:pt x="72128" y="679074"/>
                      <a:pt x="40322" y="679228"/>
                      <a:pt x="20444" y="659795"/>
                    </a:cubicBezTo>
                    <a:cubicBezTo>
                      <a:pt x="566" y="640361"/>
                      <a:pt x="0" y="608560"/>
                      <a:pt x="19173" y="588432"/>
                    </a:cubicBezTo>
                    <a:lnTo>
                      <a:pt x="572335" y="22926"/>
                    </a:lnTo>
                    <a:cubicBezTo>
                      <a:pt x="586671" y="8264"/>
                      <a:pt x="606312" y="0"/>
                      <a:pt x="626817" y="0"/>
                    </a:cubicBezTo>
                    <a:cubicBezTo>
                      <a:pt x="647323" y="0"/>
                      <a:pt x="666964" y="8264"/>
                      <a:pt x="681300" y="22926"/>
                    </a:cubicBezTo>
                    <a:lnTo>
                      <a:pt x="1234410" y="588330"/>
                    </a:lnTo>
                    <a:cubicBezTo>
                      <a:pt x="1247386" y="601251"/>
                      <a:pt x="1252402" y="620155"/>
                      <a:pt x="1247542" y="637809"/>
                    </a:cubicBezTo>
                    <a:cubicBezTo>
                      <a:pt x="1242682" y="655464"/>
                      <a:pt x="1228696" y="669136"/>
                      <a:pt x="1210937" y="673596"/>
                    </a:cubicBezTo>
                    <a:cubicBezTo>
                      <a:pt x="1193177" y="678056"/>
                      <a:pt x="1174391" y="672612"/>
                      <a:pt x="1161767" y="659348"/>
                    </a:cubicBezTo>
                    <a:close/>
                    <a:moveTo>
                      <a:pt x="1084043" y="674690"/>
                    </a:moveTo>
                    <a:lnTo>
                      <a:pt x="1084043" y="1081090"/>
                    </a:lnTo>
                    <a:cubicBezTo>
                      <a:pt x="1084043" y="1137202"/>
                      <a:pt x="1038555" y="1182690"/>
                      <a:pt x="982443" y="1182690"/>
                    </a:cubicBezTo>
                    <a:lnTo>
                      <a:pt x="779243" y="1182690"/>
                    </a:lnTo>
                    <a:lnTo>
                      <a:pt x="779243" y="877890"/>
                    </a:lnTo>
                    <a:cubicBezTo>
                      <a:pt x="779243" y="849834"/>
                      <a:pt x="756499" y="827090"/>
                      <a:pt x="728443" y="827090"/>
                    </a:cubicBezTo>
                    <a:lnTo>
                      <a:pt x="525243" y="827090"/>
                    </a:lnTo>
                    <a:cubicBezTo>
                      <a:pt x="497186" y="827090"/>
                      <a:pt x="474443" y="849834"/>
                      <a:pt x="474443" y="877890"/>
                    </a:cubicBezTo>
                    <a:lnTo>
                      <a:pt x="474443" y="1182690"/>
                    </a:lnTo>
                    <a:lnTo>
                      <a:pt x="271243" y="1182690"/>
                    </a:lnTo>
                    <a:cubicBezTo>
                      <a:pt x="215131" y="1182690"/>
                      <a:pt x="169643" y="1137202"/>
                      <a:pt x="169643" y="1081090"/>
                    </a:cubicBezTo>
                    <a:lnTo>
                      <a:pt x="169643" y="674690"/>
                    </a:lnTo>
                    <a:lnTo>
                      <a:pt x="608860" y="235473"/>
                    </a:lnTo>
                    <a:cubicBezTo>
                      <a:pt x="618778" y="225557"/>
                      <a:pt x="634856" y="225557"/>
                      <a:pt x="644775" y="235473"/>
                    </a:cubicBezTo>
                    <a:lnTo>
                      <a:pt x="1084043" y="674690"/>
                    </a:lnTo>
                    <a:close/>
                    <a:moveTo>
                      <a:pt x="728443" y="877890"/>
                    </a:moveTo>
                    <a:lnTo>
                      <a:pt x="728443" y="1182690"/>
                    </a:lnTo>
                    <a:lnTo>
                      <a:pt x="525243" y="1182690"/>
                    </a:lnTo>
                    <a:lnTo>
                      <a:pt x="525243" y="877890"/>
                    </a:lnTo>
                    <a:lnTo>
                      <a:pt x="728443" y="877890"/>
                    </a:lnTo>
                    <a:close/>
                  </a:path>
                </a:pathLst>
              </a:custGeom>
              <a:solidFill>
                <a:srgbClr val="DBE1C4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68333"/>
          <a:stretch>
            <a:fillRect/>
          </a:stretch>
        </p:blipFill>
        <p:spPr bwMode="auto">
          <a:xfrm rot="5400000">
            <a:off x="3992980" y="-3992981"/>
            <a:ext cx="10287000" cy="18272961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819400" y="571500"/>
            <a:ext cx="10972800" cy="5562600"/>
            <a:chOff x="3352800" y="571500"/>
            <a:chExt cx="10972800" cy="5562600"/>
          </a:xfrm>
        </p:grpSpPr>
        <p:sp>
          <p:nvSpPr>
            <p:cNvPr id="28" name="Freeform 4"/>
            <p:cNvSpPr>
              <a:spLocks/>
            </p:cNvSpPr>
            <p:nvPr/>
          </p:nvSpPr>
          <p:spPr bwMode="ltGray">
            <a:xfrm>
              <a:off x="3352800" y="571500"/>
              <a:ext cx="10972800" cy="4495800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ln w="76200"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9" name="Объект 2"/>
            <p:cNvSpPr txBox="1">
              <a:spLocks/>
            </p:cNvSpPr>
            <p:nvPr/>
          </p:nvSpPr>
          <p:spPr>
            <a:xfrm>
              <a:off x="4038600" y="1028700"/>
              <a:ext cx="9982200" cy="5105400"/>
            </a:xfrm>
            <a:prstGeom prst="rect">
              <a:avLst/>
            </a:prstGeom>
          </p:spPr>
          <p:txBody>
            <a:bodyPr/>
            <a:lstStyle/>
            <a:p>
              <a:pPr marL="547688" lvl="0" indent="-371475">
                <a:spcBef>
                  <a:spcPct val="20000"/>
                </a:spcBef>
              </a:pPr>
              <a:r>
                <a:rPr lang="ru-RU" sz="3600" dirty="0" smtClean="0"/>
                <a:t>Телефон приемной комиссии: (4852) 54-74-36</a:t>
              </a:r>
            </a:p>
            <a:p>
              <a:pPr marL="547688" marR="0" lvl="0" indent="-371475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3600" dirty="0" smtClean="0"/>
                <a:t>Официальный сайт: </a:t>
              </a:r>
              <a:r>
                <a:rPr lang="en-US" sz="3600" dirty="0" smtClean="0">
                  <a:hlinkClick r:id="rId4"/>
                </a:rPr>
                <a:t>www.yaragrovuz.ru</a:t>
              </a:r>
              <a:endParaRPr lang="ru-RU" sz="3600" dirty="0" smtClean="0"/>
            </a:p>
            <a:p>
              <a:pPr marL="547688" marR="0" lvl="0" indent="-371475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600" dirty="0" smtClean="0"/>
                <a:t>E-mail:</a:t>
              </a:r>
              <a:r>
                <a:rPr lang="ru-RU" sz="3600" dirty="0" smtClean="0"/>
                <a:t> </a:t>
              </a:r>
              <a:r>
                <a:rPr lang="en-US" sz="3600" dirty="0" smtClean="0">
                  <a:hlinkClick r:id="rId5"/>
                </a:rPr>
                <a:t>priem-agro@yarcx.ru</a:t>
              </a:r>
              <a:endParaRPr lang="ru-RU" sz="3600" dirty="0" smtClean="0"/>
            </a:p>
            <a:p>
              <a:pPr marL="547688" marR="0" lvl="0" indent="-371475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3600" dirty="0" smtClean="0"/>
                <a:t>Адрес: г. Ярославль, </a:t>
              </a:r>
              <a:r>
                <a:rPr lang="ru-RU" sz="3600" dirty="0" err="1" smtClean="0"/>
                <a:t>Тутаевское</a:t>
              </a:r>
              <a:r>
                <a:rPr lang="ru-RU" sz="3600" dirty="0" smtClean="0"/>
                <a:t> шоссе, д.58</a:t>
              </a:r>
            </a:p>
            <a:p>
              <a:pPr marL="547688" marR="0" lvl="0" indent="-371475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ru-RU" sz="3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40964" name="Picture 4" descr="https://www.meme-arsenal.com/memes/036a0dad3305f14ef36745932ccfb0d7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11049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29" name="Picture 4" descr="https://www.meme-arsenal.com/memes/036a0dad3305f14ef36745932ccfb0d7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17145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30" name="Picture 4" descr="https://www.meme-arsenal.com/memes/036a0dad3305f14ef36745932ccfb0d7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24003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32" name="Picture 4" descr="https://www.meme-arsenal.com/memes/036a0dad3305f14ef36745932ccfb0d7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3086100"/>
              <a:ext cx="533400" cy="533400"/>
            </a:xfrm>
            <a:prstGeom prst="rect">
              <a:avLst/>
            </a:prstGeom>
            <a:noFill/>
          </p:spPr>
        </p:pic>
      </p:grpSp>
      <p:pic>
        <p:nvPicPr>
          <p:cNvPr id="40962" name="Picture 2" descr="https://p1.storage.canalblog.com/21/72/800537/83115495_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0927" y="4111503"/>
            <a:ext cx="8015022" cy="575025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6160">
            <a:off x="2614011" y="5407469"/>
            <a:ext cx="2915692" cy="2920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570" y="3218749"/>
            <a:ext cx="1785505" cy="1785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566" y="5643779"/>
            <a:ext cx="1739777" cy="1739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255" y="800100"/>
            <a:ext cx="1676400" cy="167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271" y="8053394"/>
            <a:ext cx="1808366" cy="180836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5461508" y="218643"/>
            <a:ext cx="2019628" cy="583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айт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61509" y="2667000"/>
            <a:ext cx="2019628" cy="583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Группа в ВК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60641" y="5060373"/>
            <a:ext cx="2019628" cy="583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Страница в ВК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527434" y="7469988"/>
            <a:ext cx="2019628" cy="583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Актив студентов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1293">
            <a:off x="5546328" y="5167376"/>
            <a:ext cx="2899686" cy="1933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flipH="1" flipV="1"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15" name="TextBox 2"/>
          <p:cNvSpPr txBox="1"/>
          <p:nvPr/>
        </p:nvSpPr>
        <p:spPr>
          <a:xfrm>
            <a:off x="1028700" y="981192"/>
            <a:ext cx="16230600" cy="87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ru-RU" sz="5600" b="1" dirty="0" smtClean="0">
                <a:solidFill>
                  <a:srgbClr val="727959"/>
                </a:solidFill>
                <a:latin typeface="Batang" pitchFamily="18" charset="-127"/>
                <a:ea typeface="Batang" pitchFamily="18" charset="-127"/>
              </a:rPr>
              <a:t>ОСНОВНЫЕ ПРЕИМУЩЕСТВА</a:t>
            </a:r>
            <a:endParaRPr lang="en-US" sz="5600" b="1" dirty="0">
              <a:solidFill>
                <a:srgbClr val="727959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609600" y="2628900"/>
            <a:ext cx="10058400" cy="7162800"/>
            <a:chOff x="609600" y="2628900"/>
            <a:chExt cx="10076057" cy="6153179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685800" y="4000500"/>
              <a:ext cx="7492613" cy="1733579"/>
              <a:chOff x="9482756" y="2781300"/>
              <a:chExt cx="7492613" cy="1733579"/>
            </a:xfrm>
          </p:grpSpPr>
          <p:sp>
            <p:nvSpPr>
              <p:cNvPr id="19" name="TextBox 5"/>
              <p:cNvSpPr txBox="1"/>
              <p:nvPr/>
            </p:nvSpPr>
            <p:spPr>
              <a:xfrm>
                <a:off x="9482756" y="2781300"/>
                <a:ext cx="750511" cy="17335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200"/>
                  </a:lnSpc>
                  <a:spcBef>
                    <a:spcPct val="0"/>
                  </a:spcBef>
                </a:pPr>
                <a:r>
                  <a:rPr lang="en-US" sz="8000" dirty="0">
                    <a:solidFill>
                      <a:srgbClr val="727959">
                        <a:alpha val="29804"/>
                      </a:srgbClr>
                    </a:solidFill>
                    <a:latin typeface="Forum"/>
                  </a:rPr>
                  <a:t>2</a:t>
                </a:r>
              </a:p>
            </p:txBody>
          </p:sp>
          <p:sp>
            <p:nvSpPr>
              <p:cNvPr id="21" name="TextBox 7"/>
              <p:cNvSpPr txBox="1"/>
              <p:nvPr/>
            </p:nvSpPr>
            <p:spPr>
              <a:xfrm>
                <a:off x="10320956" y="3086100"/>
                <a:ext cx="6654413" cy="10779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4480"/>
                  </a:lnSpc>
                  <a:spcBef>
                    <a:spcPct val="0"/>
                  </a:spcBef>
                </a:pPr>
                <a:r>
                  <a:rPr lang="ru-RU" sz="32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ШИРОКИЙ СПЕКТР УРОВНЕЙ И НАПРАВЛЕНИЙ ПОДГОТОВКИ</a:t>
                </a:r>
                <a:endParaRPr lang="en-US" sz="3200" b="1" u="sng" dirty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609600" y="7048500"/>
              <a:ext cx="8229600" cy="1733579"/>
              <a:chOff x="9448800" y="6591300"/>
              <a:chExt cx="8229600" cy="1733579"/>
            </a:xfrm>
          </p:grpSpPr>
          <p:sp>
            <p:nvSpPr>
              <p:cNvPr id="20" name="TextBox 6"/>
              <p:cNvSpPr txBox="1"/>
              <p:nvPr/>
            </p:nvSpPr>
            <p:spPr>
              <a:xfrm>
                <a:off x="9448800" y="6591300"/>
                <a:ext cx="750511" cy="17335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200"/>
                  </a:lnSpc>
                  <a:spcBef>
                    <a:spcPct val="0"/>
                  </a:spcBef>
                </a:pPr>
                <a:r>
                  <a:rPr lang="en-US" sz="8000" dirty="0">
                    <a:solidFill>
                      <a:srgbClr val="727959">
                        <a:alpha val="29804"/>
                      </a:srgbClr>
                    </a:solidFill>
                    <a:latin typeface="Forum"/>
                  </a:rPr>
                  <a:t>4</a:t>
                </a:r>
              </a:p>
            </p:txBody>
          </p:sp>
          <p:sp>
            <p:nvSpPr>
              <p:cNvPr id="22" name="TextBox 8"/>
              <p:cNvSpPr txBox="1"/>
              <p:nvPr/>
            </p:nvSpPr>
            <p:spPr>
              <a:xfrm>
                <a:off x="10360058" y="6747554"/>
                <a:ext cx="7318342" cy="10779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4480"/>
                  </a:lnSpc>
                  <a:spcBef>
                    <a:spcPct val="0"/>
                  </a:spcBef>
                </a:pPr>
                <a:r>
                  <a:rPr lang="ru-RU" sz="32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СОДЕЙСТВИЕ В ТРУДОУСТРОЙСТВЕ</a:t>
                </a:r>
                <a:endParaRPr lang="en-US" sz="3200" b="1" u="sng" dirty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762000" y="2628900"/>
              <a:ext cx="7416413" cy="1733579"/>
              <a:chOff x="685800" y="2628900"/>
              <a:chExt cx="7416413" cy="1733579"/>
            </a:xfrm>
          </p:grpSpPr>
          <p:sp>
            <p:nvSpPr>
              <p:cNvPr id="17" name="TextBox 3"/>
              <p:cNvSpPr txBox="1"/>
              <p:nvPr/>
            </p:nvSpPr>
            <p:spPr>
              <a:xfrm>
                <a:off x="685800" y="2628900"/>
                <a:ext cx="750511" cy="17335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200"/>
                  </a:lnSpc>
                  <a:spcBef>
                    <a:spcPct val="0"/>
                  </a:spcBef>
                </a:pPr>
                <a:r>
                  <a:rPr lang="en-US" sz="8000" dirty="0">
                    <a:solidFill>
                      <a:srgbClr val="727959">
                        <a:alpha val="29804"/>
                      </a:srgbClr>
                    </a:solidFill>
                    <a:latin typeface="Forum"/>
                  </a:rPr>
                  <a:t>1</a:t>
                </a:r>
              </a:p>
            </p:txBody>
          </p:sp>
          <p:sp>
            <p:nvSpPr>
              <p:cNvPr id="23" name="TextBox 9"/>
              <p:cNvSpPr txBox="1"/>
              <p:nvPr/>
            </p:nvSpPr>
            <p:spPr>
              <a:xfrm>
                <a:off x="1447800" y="3162300"/>
                <a:ext cx="6654413" cy="5497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40"/>
                  </a:lnSpc>
                  <a:spcBef>
                    <a:spcPct val="0"/>
                  </a:spcBef>
                </a:pPr>
                <a:r>
                  <a:rPr lang="ru-RU" sz="32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ГОСУДАРСТВЕННЫЙ ВУЗ</a:t>
                </a:r>
                <a:endParaRPr lang="en-US" sz="3200" b="1" u="sng" dirty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685800" y="5524500"/>
              <a:ext cx="9999857" cy="1733579"/>
              <a:chOff x="533400" y="6158613"/>
              <a:chExt cx="9999857" cy="1733579"/>
            </a:xfrm>
          </p:grpSpPr>
          <p:sp>
            <p:nvSpPr>
              <p:cNvPr id="18" name="TextBox 4"/>
              <p:cNvSpPr txBox="1"/>
              <p:nvPr/>
            </p:nvSpPr>
            <p:spPr>
              <a:xfrm>
                <a:off x="533400" y="6158613"/>
                <a:ext cx="750511" cy="17335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200"/>
                  </a:lnSpc>
                  <a:spcBef>
                    <a:spcPct val="0"/>
                  </a:spcBef>
                </a:pPr>
                <a:r>
                  <a:rPr lang="en-US" sz="8000" smtClean="0">
                    <a:solidFill>
                      <a:srgbClr val="727959">
                        <a:alpha val="29804"/>
                      </a:srgbClr>
                    </a:solidFill>
                    <a:latin typeface="Forum"/>
                  </a:rPr>
                  <a:t>3</a:t>
                </a:r>
                <a:endParaRPr lang="en-US" sz="8000" dirty="0">
                  <a:solidFill>
                    <a:srgbClr val="727959">
                      <a:alpha val="29804"/>
                    </a:srgbClr>
                  </a:solidFill>
                  <a:latin typeface="Forum"/>
                </a:endParaRPr>
              </a:p>
            </p:txBody>
          </p:sp>
          <p:sp>
            <p:nvSpPr>
              <p:cNvPr id="24" name="TextBox 10"/>
              <p:cNvSpPr txBox="1"/>
              <p:nvPr/>
            </p:nvSpPr>
            <p:spPr>
              <a:xfrm>
                <a:off x="1371600" y="6692013"/>
                <a:ext cx="9161657" cy="5497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40"/>
                  </a:lnSpc>
                  <a:spcBef>
                    <a:spcPct val="0"/>
                  </a:spcBef>
                </a:pPr>
                <a:r>
                  <a:rPr lang="ru-RU" sz="32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БЮДЖЕТНЫЕ МЕСТА</a:t>
                </a:r>
                <a:endParaRPr lang="en-US" sz="3200" b="1" u="sng" dirty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</p:grpSp>
      <p:pic>
        <p:nvPicPr>
          <p:cNvPr id="3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44258">
            <a:off x="14276317" y="702834"/>
            <a:ext cx="722905" cy="624327"/>
          </a:xfrm>
          <a:prstGeom prst="rect">
            <a:avLst/>
          </a:prstGeom>
        </p:spPr>
      </p:pic>
      <p:pic>
        <p:nvPicPr>
          <p:cNvPr id="29" name="Рисунок 28" descr="ZUC_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pic>
        <p:nvPicPr>
          <p:cNvPr id="32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xmlns:lc="http://schemas.openxmlformats.org/drawingml/2006/lockedCanvas" r:embed="rId26"/>
              </a:ext>
            </a:extLst>
          </a:blip>
          <a:srcRect/>
          <a:stretch>
            <a:fillRect/>
          </a:stretch>
        </p:blipFill>
        <p:spPr>
          <a:xfrm>
            <a:off x="723900" y="342900"/>
            <a:ext cx="2914168" cy="2384318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8382000" y="2781300"/>
            <a:ext cx="10363200" cy="6366342"/>
            <a:chOff x="10287000" y="2171700"/>
            <a:chExt cx="10115159" cy="604586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0287000" y="3691346"/>
              <a:ext cx="7607915" cy="1342194"/>
              <a:chOff x="11311556" y="2395946"/>
              <a:chExt cx="7607915" cy="1342194"/>
            </a:xfrm>
          </p:grpSpPr>
          <p:sp>
            <p:nvSpPr>
              <p:cNvPr id="42" name="TextBox 5"/>
              <p:cNvSpPr txBox="1"/>
              <p:nvPr/>
            </p:nvSpPr>
            <p:spPr>
              <a:xfrm>
                <a:off x="11311556" y="2395946"/>
                <a:ext cx="750511" cy="1342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200"/>
                  </a:lnSpc>
                  <a:spcBef>
                    <a:spcPct val="0"/>
                  </a:spcBef>
                </a:pPr>
                <a:r>
                  <a:rPr lang="ru-RU" sz="8000" dirty="0" smtClean="0">
                    <a:solidFill>
                      <a:srgbClr val="727959">
                        <a:alpha val="29804"/>
                      </a:srgbClr>
                    </a:solidFill>
                    <a:latin typeface="Forum"/>
                  </a:rPr>
                  <a:t>6</a:t>
                </a:r>
                <a:endParaRPr lang="en-US" sz="8000" dirty="0">
                  <a:solidFill>
                    <a:srgbClr val="727959">
                      <a:alpha val="29804"/>
                    </a:srgbClr>
                  </a:solidFill>
                  <a:latin typeface="Forum"/>
                </a:endParaRPr>
              </a:p>
            </p:txBody>
          </p:sp>
          <p:sp>
            <p:nvSpPr>
              <p:cNvPr id="44" name="TextBox 7"/>
              <p:cNvSpPr txBox="1"/>
              <p:nvPr/>
            </p:nvSpPr>
            <p:spPr>
              <a:xfrm>
                <a:off x="12265058" y="2832690"/>
                <a:ext cx="6654413" cy="4982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4480"/>
                  </a:lnSpc>
                  <a:spcBef>
                    <a:spcPct val="0"/>
                  </a:spcBef>
                </a:pPr>
                <a:r>
                  <a:rPr lang="ru-RU" sz="32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СТИПЕНДИИ</a:t>
                </a:r>
                <a:endParaRPr lang="en-US" sz="3200" b="1" u="sng" dirty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10287000" y="6875366"/>
              <a:ext cx="8271844" cy="1342194"/>
              <a:chOff x="11311556" y="6111918"/>
              <a:chExt cx="8271844" cy="1342194"/>
            </a:xfrm>
          </p:grpSpPr>
          <p:sp>
            <p:nvSpPr>
              <p:cNvPr id="43" name="TextBox 6"/>
              <p:cNvSpPr txBox="1"/>
              <p:nvPr/>
            </p:nvSpPr>
            <p:spPr>
              <a:xfrm>
                <a:off x="11311556" y="6111918"/>
                <a:ext cx="750511" cy="1342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200"/>
                  </a:lnSpc>
                  <a:spcBef>
                    <a:spcPct val="0"/>
                  </a:spcBef>
                </a:pPr>
                <a:r>
                  <a:rPr lang="ru-RU" sz="8000" dirty="0" smtClean="0">
                    <a:solidFill>
                      <a:srgbClr val="727959">
                        <a:alpha val="29804"/>
                      </a:srgbClr>
                    </a:solidFill>
                    <a:latin typeface="Forum"/>
                  </a:rPr>
                  <a:t>8</a:t>
                </a:r>
                <a:endParaRPr lang="en-US" sz="8000" dirty="0">
                  <a:solidFill>
                    <a:srgbClr val="727959">
                      <a:alpha val="29804"/>
                    </a:srgbClr>
                  </a:solidFill>
                  <a:latin typeface="Forum"/>
                </a:endParaRPr>
              </a:p>
            </p:txBody>
          </p:sp>
          <p:sp>
            <p:nvSpPr>
              <p:cNvPr id="45" name="TextBox 8"/>
              <p:cNvSpPr txBox="1"/>
              <p:nvPr/>
            </p:nvSpPr>
            <p:spPr>
              <a:xfrm>
                <a:off x="12265058" y="6488840"/>
                <a:ext cx="7318342" cy="4772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ts val="4480"/>
                  </a:lnSpc>
                  <a:spcBef>
                    <a:spcPct val="0"/>
                  </a:spcBef>
                </a:pPr>
                <a:r>
                  <a:rPr lang="ru-RU" sz="32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ОБЩЕЖИТИЕ</a:t>
                </a:r>
                <a:endParaRPr lang="en-US" sz="3200" b="1" u="sng" dirty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10287000" y="2171700"/>
              <a:ext cx="7607915" cy="1693015"/>
              <a:chOff x="2438400" y="2247900"/>
              <a:chExt cx="7607915" cy="1693015"/>
            </a:xfrm>
          </p:grpSpPr>
          <p:sp>
            <p:nvSpPr>
              <p:cNvPr id="40" name="TextBox 3"/>
              <p:cNvSpPr txBox="1"/>
              <p:nvPr/>
            </p:nvSpPr>
            <p:spPr>
              <a:xfrm>
                <a:off x="2438400" y="2247900"/>
                <a:ext cx="750511" cy="1342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200"/>
                  </a:lnSpc>
                  <a:spcBef>
                    <a:spcPct val="0"/>
                  </a:spcBef>
                </a:pPr>
                <a:r>
                  <a:rPr lang="ru-RU" sz="8000" dirty="0" smtClean="0">
                    <a:solidFill>
                      <a:srgbClr val="727959">
                        <a:alpha val="29804"/>
                      </a:srgbClr>
                    </a:solidFill>
                    <a:latin typeface="Forum"/>
                  </a:rPr>
                  <a:t>5</a:t>
                </a:r>
                <a:endParaRPr lang="en-US" sz="8000" dirty="0">
                  <a:solidFill>
                    <a:srgbClr val="727959">
                      <a:alpha val="29804"/>
                    </a:srgbClr>
                  </a:solidFill>
                  <a:latin typeface="Forum"/>
                </a:endParaRPr>
              </a:p>
            </p:txBody>
          </p:sp>
          <p:sp>
            <p:nvSpPr>
              <p:cNvPr id="46" name="TextBox 9"/>
              <p:cNvSpPr txBox="1"/>
              <p:nvPr/>
            </p:nvSpPr>
            <p:spPr>
              <a:xfrm>
                <a:off x="3391902" y="2809109"/>
                <a:ext cx="6654413" cy="11318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lvl="0">
                  <a:lnSpc>
                    <a:spcPts val="5040"/>
                  </a:lnSpc>
                  <a:spcBef>
                    <a:spcPct val="0"/>
                  </a:spcBef>
                </a:pPr>
                <a:r>
                  <a:rPr lang="ru-RU" sz="32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ПРАКТИЧЕСКОЕ ОБУЧЕНИЕ И ДОП. ОБРАЗОВАНИЕ</a:t>
                </a:r>
                <a:endParaRPr lang="en-US" sz="3200" b="1" u="sng" dirty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10287000" y="5283356"/>
              <a:ext cx="10115159" cy="1374364"/>
              <a:chOff x="2438400" y="6272508"/>
              <a:chExt cx="10115159" cy="1374364"/>
            </a:xfrm>
          </p:grpSpPr>
          <p:sp>
            <p:nvSpPr>
              <p:cNvPr id="41" name="TextBox 4"/>
              <p:cNvSpPr txBox="1"/>
              <p:nvPr/>
            </p:nvSpPr>
            <p:spPr>
              <a:xfrm>
                <a:off x="2438400" y="6272508"/>
                <a:ext cx="750511" cy="1342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200"/>
                  </a:lnSpc>
                  <a:spcBef>
                    <a:spcPct val="0"/>
                  </a:spcBef>
                </a:pPr>
                <a:r>
                  <a:rPr lang="ru-RU" sz="8000" dirty="0" smtClean="0">
                    <a:solidFill>
                      <a:srgbClr val="727959">
                        <a:alpha val="29804"/>
                      </a:srgbClr>
                    </a:solidFill>
                    <a:latin typeface="Forum"/>
                  </a:rPr>
                  <a:t>7</a:t>
                </a:r>
                <a:endParaRPr lang="en-US" sz="8000" dirty="0">
                  <a:solidFill>
                    <a:srgbClr val="727959">
                      <a:alpha val="29804"/>
                    </a:srgbClr>
                  </a:solidFill>
                  <a:latin typeface="Forum"/>
                </a:endParaRPr>
              </a:p>
            </p:txBody>
          </p:sp>
          <p:sp>
            <p:nvSpPr>
              <p:cNvPr id="47" name="TextBox 10"/>
              <p:cNvSpPr txBox="1"/>
              <p:nvPr/>
            </p:nvSpPr>
            <p:spPr>
              <a:xfrm>
                <a:off x="3391902" y="6465261"/>
                <a:ext cx="9161657" cy="11816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40"/>
                  </a:lnSpc>
                  <a:spcBef>
                    <a:spcPct val="0"/>
                  </a:spcBef>
                </a:pPr>
                <a:r>
                  <a:rPr lang="ru-RU" sz="32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НАСЫЩЕННАЯ СТУДЕНЧЕСКАЯ</a:t>
                </a:r>
              </a:p>
              <a:p>
                <a:pPr marL="0" lvl="0" indent="0">
                  <a:lnSpc>
                    <a:spcPts val="5040"/>
                  </a:lnSpc>
                  <a:spcBef>
                    <a:spcPct val="0"/>
                  </a:spcBef>
                </a:pPr>
                <a:r>
                  <a:rPr lang="ru-RU" sz="3200" b="1" u="sng" dirty="0" smtClean="0">
                    <a:solidFill>
                      <a:schemeClr val="accent6">
                        <a:lumMod val="7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ЖИЗНЬ</a:t>
                </a:r>
                <a:endParaRPr lang="en-US" sz="3200" b="1" u="sng" dirty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68333"/>
          <a:stretch>
            <a:fillRect/>
          </a:stretch>
        </p:blipFill>
        <p:spPr bwMode="auto">
          <a:xfrm rot="5400000">
            <a:off x="3992980" y="-3992981"/>
            <a:ext cx="10287000" cy="1827296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67200" y="223440"/>
            <a:ext cx="9753600" cy="3477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Добро пожаловать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 в Ярославскую государственную сельскохозяйственную академию!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24300"/>
            <a:ext cx="7843682" cy="588442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924300"/>
            <a:ext cx="7843682" cy="5884422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sp>
        <p:nvSpPr>
          <p:cNvPr id="15" name="TextBox 2"/>
          <p:cNvSpPr txBox="1"/>
          <p:nvPr/>
        </p:nvSpPr>
        <p:spPr>
          <a:xfrm>
            <a:off x="3048000" y="0"/>
            <a:ext cx="16230600" cy="87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727959"/>
                </a:solidFill>
                <a:latin typeface="Batang" pitchFamily="18" charset="-127"/>
                <a:ea typeface="Batang" pitchFamily="18" charset="-127"/>
              </a:rPr>
              <a:t>ОСНОВНЫЕ ПРЕИМУЩЕСТВА</a:t>
            </a:r>
            <a:endParaRPr lang="en-US" sz="4400" b="1" dirty="0">
              <a:solidFill>
                <a:srgbClr val="727959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3124200" y="571500"/>
            <a:ext cx="6246185" cy="1160404"/>
            <a:chOff x="1935639" y="2252720"/>
            <a:chExt cx="6400479" cy="1390651"/>
          </a:xfrm>
        </p:grpSpPr>
        <p:sp>
          <p:nvSpPr>
            <p:cNvPr id="17" name="TextBox 3"/>
            <p:cNvSpPr txBox="1"/>
            <p:nvPr/>
          </p:nvSpPr>
          <p:spPr>
            <a:xfrm>
              <a:off x="1935639" y="2252720"/>
              <a:ext cx="677839" cy="1390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dirty="0">
                  <a:solidFill>
                    <a:srgbClr val="727959">
                      <a:alpha val="29804"/>
                    </a:srgbClr>
                  </a:solidFill>
                  <a:latin typeface="Forum"/>
                </a:rPr>
                <a:t>1</a:t>
              </a: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2326051" y="2891957"/>
              <a:ext cx="6010067" cy="649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040"/>
                </a:lnSpc>
                <a:spcBef>
                  <a:spcPct val="0"/>
                </a:spcBef>
              </a:pPr>
              <a:r>
                <a:rPr lang="ru-RU" sz="2400" b="1" u="sng" dirty="0" smtClean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rPr>
                <a:t>ГОСУДАРСТВЕННЫЙ ВУЗ</a:t>
              </a:r>
              <a:endParaRPr lang="en-US" sz="2400" b="1" u="sng" dirty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3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44258">
            <a:off x="11427548" y="360629"/>
            <a:ext cx="517018" cy="446516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2667000" cy="1687483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247900" y="2019300"/>
            <a:ext cx="13792200" cy="7505700"/>
            <a:chOff x="838200" y="1485900"/>
            <a:chExt cx="16321549" cy="880110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8" cstate="print"/>
            <a:srcRect l="28641" t="15223" r="31197" b="13165"/>
            <a:stretch>
              <a:fillRect/>
            </a:stretch>
          </p:blipFill>
          <p:spPr bwMode="auto">
            <a:xfrm>
              <a:off x="2133600" y="1562100"/>
              <a:ext cx="5128182" cy="731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19" cstate="print"/>
            <a:srcRect l="29375" t="17188" r="30625" b="9375"/>
            <a:stretch>
              <a:fillRect/>
            </a:stretch>
          </p:blipFill>
          <p:spPr bwMode="auto">
            <a:xfrm>
              <a:off x="11353800" y="1485900"/>
              <a:ext cx="5029200" cy="738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9"/>
            <p:cNvSpPr txBox="1"/>
            <p:nvPr/>
          </p:nvSpPr>
          <p:spPr>
            <a:xfrm>
              <a:off x="10668000" y="8953500"/>
              <a:ext cx="6491749" cy="550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ru-RU" sz="3200" b="1" dirty="0" smtClean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rPr>
                <a:t>Лицензия – бессрочная</a:t>
              </a:r>
            </a:p>
          </p:txBody>
        </p:sp>
        <p:sp>
          <p:nvSpPr>
            <p:cNvPr id="36" name="TextBox 9"/>
            <p:cNvSpPr txBox="1"/>
            <p:nvPr/>
          </p:nvSpPr>
          <p:spPr>
            <a:xfrm>
              <a:off x="838200" y="9004598"/>
              <a:ext cx="7772400" cy="12824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ru-RU" sz="3200" b="1" dirty="0" smtClean="0">
                  <a:solidFill>
                    <a:schemeClr val="accent6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rPr>
                <a:t>Аккредитация – переоформление в 2021 году</a:t>
              </a:r>
            </a:p>
          </p:txBody>
        </p:sp>
      </p:grpSp>
      <p:pic>
        <p:nvPicPr>
          <p:cNvPr id="37" name="Рисунок 36" descr="ZUC_F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2083" r="28750"/>
          <a:stretch>
            <a:fillRect/>
          </a:stretch>
        </p:blipFill>
        <p:spPr bwMode="auto">
          <a:xfrm rot="16200000" flipH="1" flipV="1">
            <a:off x="3997395" y="-3997395"/>
            <a:ext cx="10293209" cy="18288000"/>
          </a:xfrm>
          <a:prstGeom prst="rect">
            <a:avLst/>
          </a:prstGeom>
          <a:noFill/>
        </p:spPr>
      </p:pic>
      <p:sp>
        <p:nvSpPr>
          <p:cNvPr id="2" name="TextBox 2"/>
          <p:cNvSpPr txBox="1"/>
          <p:nvPr/>
        </p:nvSpPr>
        <p:spPr>
          <a:xfrm>
            <a:off x="2315393" y="571500"/>
            <a:ext cx="13657214" cy="118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9"/>
              </a:lnSpc>
              <a:spcBef>
                <a:spcPct val="0"/>
              </a:spcBef>
            </a:pPr>
            <a:r>
              <a:rPr lang="ru-RU" sz="755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</a:rPr>
              <a:t>УРОВНИ ПОДГОТОВКИ</a:t>
            </a:r>
            <a:endParaRPr lang="en-US" sz="755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76700" y="2628900"/>
            <a:ext cx="10134600" cy="6248400"/>
            <a:chOff x="4114800" y="1790700"/>
            <a:chExt cx="10134600" cy="62484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114800" y="1790700"/>
              <a:ext cx="10134600" cy="6248400"/>
              <a:chOff x="1259632" y="1824384"/>
              <a:chExt cx="6552729" cy="4052888"/>
            </a:xfrm>
          </p:grpSpPr>
          <p:sp>
            <p:nvSpPr>
              <p:cNvPr id="5" name="Freeform 2"/>
              <p:cNvSpPr>
                <a:spLocks/>
              </p:cNvSpPr>
              <p:nvPr/>
            </p:nvSpPr>
            <p:spPr bwMode="gray">
              <a:xfrm flipH="1">
                <a:off x="1259632" y="1824384"/>
                <a:ext cx="3185368" cy="1962150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ltGray">
              <a:xfrm>
                <a:off x="4564063" y="1824384"/>
                <a:ext cx="3248298" cy="1962150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" name="Freeform 4"/>
              <p:cNvSpPr>
                <a:spLocks/>
              </p:cNvSpPr>
              <p:nvPr/>
            </p:nvSpPr>
            <p:spPr bwMode="ltGray">
              <a:xfrm>
                <a:off x="1259632" y="3915122"/>
                <a:ext cx="3185368" cy="1962150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gray">
              <a:xfrm flipH="1">
                <a:off x="4564062" y="3915122"/>
                <a:ext cx="3248297" cy="1962150"/>
              </a:xfrm>
              <a:custGeom>
                <a:avLst/>
                <a:gdLst/>
                <a:ahLst/>
                <a:cxnLst>
                  <a:cxn ang="0">
                    <a:pos x="303" y="1008"/>
                  </a:cxn>
                  <a:cxn ang="0">
                    <a:pos x="1299" y="1008"/>
                  </a:cxn>
                  <a:cxn ang="0">
                    <a:pos x="1296" y="315"/>
                  </a:cxn>
                  <a:cxn ang="0">
                    <a:pos x="942" y="0"/>
                  </a:cxn>
                  <a:cxn ang="0">
                    <a:pos x="3" y="0"/>
                  </a:cxn>
                  <a:cxn ang="0">
                    <a:pos x="0" y="723"/>
                  </a:cxn>
                  <a:cxn ang="0">
                    <a:pos x="303" y="1008"/>
                  </a:cxn>
                </a:cxnLst>
                <a:rect l="0" t="0" r="r" b="b"/>
                <a:pathLst>
                  <a:path w="1299" h="1008">
                    <a:moveTo>
                      <a:pt x="303" y="1008"/>
                    </a:moveTo>
                    <a:cubicBezTo>
                      <a:pt x="801" y="1008"/>
                      <a:pt x="1299" y="1008"/>
                      <a:pt x="1299" y="1008"/>
                    </a:cubicBezTo>
                    <a:cubicBezTo>
                      <a:pt x="1299" y="1008"/>
                      <a:pt x="1297" y="661"/>
                      <a:pt x="1296" y="315"/>
                    </a:cubicBezTo>
                    <a:cubicBezTo>
                      <a:pt x="1290" y="150"/>
                      <a:pt x="1161" y="0"/>
                      <a:pt x="942" y="0"/>
                    </a:cubicBezTo>
                    <a:cubicBezTo>
                      <a:pt x="472" y="0"/>
                      <a:pt x="3" y="0"/>
                      <a:pt x="3" y="0"/>
                    </a:cubicBezTo>
                    <a:cubicBezTo>
                      <a:pt x="3" y="0"/>
                      <a:pt x="1" y="361"/>
                      <a:pt x="0" y="723"/>
                    </a:cubicBezTo>
                    <a:cubicBezTo>
                      <a:pt x="0" y="915"/>
                      <a:pt x="144" y="1002"/>
                      <a:pt x="303" y="100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gray">
              <a:xfrm>
                <a:off x="3354897" y="2753072"/>
                <a:ext cx="2362200" cy="2362200"/>
              </a:xfrm>
              <a:prstGeom prst="ellipse">
                <a:avLst/>
              </a:pr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gray">
              <a:xfrm>
                <a:off x="1403648" y="2281584"/>
                <a:ext cx="2720677" cy="419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Бакалавриат</a:t>
                </a:r>
                <a:endParaRPr lang="en-US" sz="3600" b="1" dirty="0">
                  <a:solidFill>
                    <a:schemeClr val="bg1">
                      <a:lumMod val="8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black">
              <a:xfrm>
                <a:off x="4848224" y="2281584"/>
                <a:ext cx="2892128" cy="419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3600" b="1" dirty="0" smtClean="0">
                    <a:solidFill>
                      <a:schemeClr val="accent3">
                        <a:lumMod val="7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Магистратура</a:t>
                </a:r>
                <a:endParaRPr lang="en-US" sz="3600" b="1" dirty="0">
                  <a:solidFill>
                    <a:schemeClr val="accent3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black">
              <a:xfrm>
                <a:off x="1331641" y="4926359"/>
                <a:ext cx="2802210" cy="419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3600" b="1" dirty="0" smtClean="0">
                    <a:solidFill>
                      <a:schemeClr val="accent3">
                        <a:lumMod val="7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Аспирантура</a:t>
                </a:r>
                <a:endParaRPr lang="en-US" sz="3600" b="1" dirty="0">
                  <a:solidFill>
                    <a:schemeClr val="accent3">
                      <a:lumMod val="7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gray">
              <a:xfrm>
                <a:off x="4848224" y="4926359"/>
                <a:ext cx="2892127" cy="7785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Batang" pitchFamily="18" charset="-127"/>
                    <a:ea typeface="Batang" pitchFamily="18" charset="-127"/>
                  </a:rPr>
                  <a:t>Профессиональное обучение</a:t>
                </a:r>
                <a:endParaRPr lang="en-US" sz="3600" b="1" dirty="0">
                  <a:solidFill>
                    <a:schemeClr val="bg1">
                      <a:lumMod val="85000"/>
                    </a:schemeClr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7924800" y="3848100"/>
              <a:ext cx="2652216" cy="2468955"/>
              <a:chOff x="3703637" y="3272184"/>
              <a:chExt cx="1548680" cy="1187050"/>
            </a:xfrm>
          </p:grpSpPr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3703637" y="3272184"/>
                <a:ext cx="448543" cy="310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3600" b="1" dirty="0">
                    <a:solidFill>
                      <a:srgbClr val="000000"/>
                    </a:solidFill>
                    <a:latin typeface="Batang" pitchFamily="18" charset="-127"/>
                    <a:ea typeface="Batang" pitchFamily="18" charset="-127"/>
                  </a:rPr>
                  <a:t>У</a:t>
                </a:r>
                <a:r>
                  <a:rPr lang="en-US" sz="3600" b="1" dirty="0" smtClean="0">
                    <a:solidFill>
                      <a:srgbClr val="000000"/>
                    </a:solidFill>
                    <a:latin typeface="Batang" pitchFamily="18" charset="-127"/>
                    <a:ea typeface="Batang" pitchFamily="18" charset="-127"/>
                  </a:rPr>
                  <a:t>1</a:t>
                </a:r>
                <a:endParaRPr lang="en-US" sz="3600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4803774" y="3272184"/>
                <a:ext cx="448543" cy="310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3600" b="1" dirty="0">
                    <a:solidFill>
                      <a:srgbClr val="000000"/>
                    </a:solidFill>
                    <a:latin typeface="Batang" pitchFamily="18" charset="-127"/>
                    <a:ea typeface="Batang" pitchFamily="18" charset="-127"/>
                  </a:rPr>
                  <a:t>У</a:t>
                </a:r>
                <a:r>
                  <a:rPr lang="en-US" sz="3600" b="1" dirty="0" smtClean="0">
                    <a:solidFill>
                      <a:srgbClr val="000000"/>
                    </a:solidFill>
                    <a:latin typeface="Batang" pitchFamily="18" charset="-127"/>
                    <a:ea typeface="Batang" pitchFamily="18" charset="-127"/>
                  </a:rPr>
                  <a:t>2</a:t>
                </a:r>
                <a:endParaRPr lang="en-US" sz="3600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3703637" y="4148484"/>
                <a:ext cx="448543" cy="310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3600" b="1" dirty="0" smtClean="0">
                    <a:solidFill>
                      <a:srgbClr val="000000"/>
                    </a:solidFill>
                    <a:latin typeface="Batang" pitchFamily="18" charset="-127"/>
                    <a:ea typeface="Batang" pitchFamily="18" charset="-127"/>
                  </a:rPr>
                  <a:t>У</a:t>
                </a:r>
                <a:r>
                  <a:rPr lang="ru-RU" sz="3600" b="1" dirty="0">
                    <a:solidFill>
                      <a:srgbClr val="000000"/>
                    </a:solidFill>
                    <a:latin typeface="Batang" pitchFamily="18" charset="-127"/>
                    <a:ea typeface="Batang" pitchFamily="18" charset="-127"/>
                  </a:rPr>
                  <a:t>3</a:t>
                </a:r>
                <a:endParaRPr lang="en-US" sz="3600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4803773" y="4148484"/>
                <a:ext cx="416718" cy="281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3200" b="1" dirty="0" smtClean="0">
                    <a:solidFill>
                      <a:srgbClr val="000000"/>
                    </a:solidFill>
                    <a:latin typeface="Batang" pitchFamily="18" charset="-127"/>
                    <a:ea typeface="Batang" pitchFamily="18" charset="-127"/>
                  </a:rPr>
                  <a:t>У</a:t>
                </a:r>
                <a:r>
                  <a:rPr lang="ru-RU" sz="3200" b="1" dirty="0">
                    <a:solidFill>
                      <a:srgbClr val="000000"/>
                    </a:solidFill>
                    <a:latin typeface="Batang" pitchFamily="18" charset="-127"/>
                    <a:ea typeface="Batang" pitchFamily="18" charset="-127"/>
                  </a:rPr>
                  <a:t>4</a:t>
                </a:r>
                <a:endParaRPr lang="en-US" sz="3200" b="1" dirty="0">
                  <a:solidFill>
                    <a:srgbClr val="000000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</p:grpSp>
      </p:grpSp>
      <p:pic>
        <p:nvPicPr>
          <p:cNvPr id="21" name="Рисунок 20" descr="ZUC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853786" y="2196821"/>
            <a:ext cx="16580428" cy="5893358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2481232"/>
            <a:ext cx="163449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Ярославская ГСХА приглашает абитуриентов </a:t>
            </a:r>
            <a:r>
              <a:rPr lang="ru-RU" sz="4000" b="1" dirty="0" smtClean="0"/>
              <a:t>из:</a:t>
            </a:r>
            <a:endParaRPr lang="ru-RU" sz="4000" b="1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/>
              <a:t>Республики </a:t>
            </a:r>
            <a:r>
              <a:rPr lang="ru-RU" sz="3200" dirty="0" smtClean="0"/>
              <a:t>Беларусь</a:t>
            </a:r>
            <a:endParaRPr lang="ru-RU" sz="32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/>
              <a:t>Республики </a:t>
            </a:r>
            <a:r>
              <a:rPr lang="ru-RU" sz="3200" dirty="0" smtClean="0"/>
              <a:t>Казахстан</a:t>
            </a:r>
            <a:endParaRPr lang="ru-RU" sz="32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Республики </a:t>
            </a:r>
            <a:r>
              <a:rPr lang="ru-RU" sz="3200" dirty="0" err="1" smtClean="0"/>
              <a:t>Кыргыстан</a:t>
            </a:r>
            <a:endParaRPr lang="ru-RU" sz="32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/>
              <a:t>Республики Таджикистан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для получения высшего </a:t>
            </a:r>
            <a:r>
              <a:rPr lang="ru-RU" sz="3200" dirty="0" smtClean="0"/>
              <a:t>образования</a:t>
            </a:r>
            <a:endParaRPr lang="ru-RU" sz="3200" dirty="0"/>
          </a:p>
          <a:p>
            <a:r>
              <a:rPr lang="ru-RU" sz="3200" dirty="0"/>
              <a:t> </a:t>
            </a:r>
          </a:p>
          <a:p>
            <a:r>
              <a:rPr lang="ru-RU" sz="3200" dirty="0"/>
              <a:t>Граждане этих стран могут участвовать </a:t>
            </a:r>
            <a:r>
              <a:rPr lang="ru-RU" sz="3200" b="1" dirty="0"/>
              <a:t>в конкурсе на общих основаниях</a:t>
            </a:r>
            <a:r>
              <a:rPr lang="ru-RU" sz="3200" dirty="0"/>
              <a:t> и быть зачислены на </a:t>
            </a:r>
            <a:r>
              <a:rPr lang="ru-RU" sz="3200" b="1" dirty="0"/>
              <a:t>бюджетные места</a:t>
            </a:r>
            <a:r>
              <a:rPr lang="ru-RU" sz="3200" dirty="0"/>
              <a:t> по результатам вступительных испытаний проводимых на базе академии.</a:t>
            </a: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19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853786" y="1967385"/>
            <a:ext cx="16580428" cy="635223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550" y="2171700"/>
            <a:ext cx="163449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pPr algn="just"/>
            <a:r>
              <a:rPr lang="ru-RU" sz="3600" b="1" dirty="0"/>
              <a:t>Категории иностранных граждан: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500" dirty="0"/>
              <a:t>Гражданин иностранного государства, имеющий российский документ о предыдущем образовании.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500" dirty="0"/>
              <a:t>Гражданин иностранного государства, имеющий иностранный документ о предыдущем образовании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500" dirty="0"/>
              <a:t>Граждане других стран СНГ могут поступать в пределах квоты установленной Правительством РФ или на бюджетные места как соотечественники (граждане РФ, которые постоянно проживают за пределами РФ; люди и их потомки, проживающие за пределами территории Российской Федерации и относящиеся, как правило, к народам, исторически проживающим на территории Российской Федерации, а также сделавшие свободный выбор в пользу духовной, культурной и правовой связи с Российской Федерацией, лица, чьи родственники по прямой восходящей линии ранее проживали на территории Российской Федерации, в том числе лица, состоявшие в гражданстве СССР, проживающие в государствах, входивших в состав СССР, получившие гражданство этих государств или ставшие лицами без гражданства; выходцы (эмигранты)из Российского государства, Российской республики, РСФСР, СССР и Российской Федерации, имевшие соответствующую гражданскую принадлежность и ставшие гражданами иностранного государства либо имеющие вид на жительство или ставшие лицами без гражданства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9878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0" y="0"/>
            <a:ext cx="182880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69"/>
              </a:lnSpc>
              <a:spcBef>
                <a:spcPct val="0"/>
              </a:spcBef>
            </a:pPr>
            <a:r>
              <a:rPr lang="ru-RU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</a:rPr>
              <a:t>ВСТУПИТЕЛЬНЫЕ </a:t>
            </a:r>
            <a:r>
              <a:rPr lang="ru-RU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</a:rPr>
              <a:t>ИСПЫТАНИЯ НА БАЗЕ АКАДЕМИИ</a:t>
            </a:r>
            <a:endParaRPr lang="en-US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853786" y="1866900"/>
            <a:ext cx="16580428" cy="617220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4900" y="3066008"/>
            <a:ext cx="1607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Каждый иностранный абитуриент проходит </a:t>
            </a:r>
            <a:r>
              <a:rPr lang="ru-RU" sz="6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внутривузовское</a:t>
            </a:r>
            <a:r>
              <a:rPr lang="ru-RU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тестирование по трём предметам в зависимости от выбранного направления подготовки.</a:t>
            </a:r>
            <a:endParaRPr lang="ru-RU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0" y="0"/>
            <a:ext cx="182880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69"/>
              </a:lnSpc>
              <a:spcBef>
                <a:spcPct val="0"/>
              </a:spcBef>
            </a:pPr>
            <a:r>
              <a:rPr lang="ru-RU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</a:rPr>
              <a:t>ДОКУМЕНТЫ ДЛЯ ПОСТУПЛЕНИЯ</a:t>
            </a:r>
            <a:endParaRPr lang="en-US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816" name="AutoShape 24" descr="https://s00.yaplakal.com/pics/pics_preview/0/5/0/4769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09600" y="1359346"/>
            <a:ext cx="16230600" cy="8432354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76300" y="2313463"/>
            <a:ext cx="15697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Оригиналы легализованных в установленном порядке (при необходимости) документа иностранного государства об образовании и приложения к нему (если последнее предусмотрено законодательством государства, в котором выдан такой документ об образовании) </a:t>
            </a:r>
          </a:p>
          <a:p>
            <a:pPr algn="just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Заверенный в установленном порядке перевод на русский язык документа иностранного государства об образовании и приложения к нему; </a:t>
            </a:r>
          </a:p>
          <a:p>
            <a:pPr algn="just"/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копия документа, удостоверяющего личность иностранного гражданина</a:t>
            </a:r>
          </a:p>
          <a:p>
            <a:pPr algn="just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Российской Федерации в соответствии со статьей 10 Федерального закона от 25 июля 2002 г. N 115-ФЗ «О правовом положении иностранных граждан в Российской Федерации</a:t>
            </a: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pPr algn="just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копия визы на въезд в Российскую Федерацию, если иностранный гражданин прибыл в Российскую Федерацию по въездной визе. Документы, подтверждающие правомочность нахождения иностранного гражданина на территории РФ;</a:t>
            </a:r>
          </a:p>
          <a:p>
            <a:pPr algn="just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Копия медицинской справки об отсутствии вируса иммунодефицита человека (ВИЧ) и заболевания СПИД, выданной официальным органом здравоохранения страны проживания кандидата;</a:t>
            </a:r>
          </a:p>
          <a:p>
            <a:pPr algn="just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Медицинская справка формы 086-у или аналогичная;</a:t>
            </a:r>
          </a:p>
          <a:p>
            <a:pPr algn="just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Необходимое количество фотографий.</a:t>
            </a:r>
          </a:p>
          <a:p>
            <a:pPr algn="just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Все переводы на русский язык должны быть выполнены на имя и фамилию, указанные во въездной визе</a:t>
            </a: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phonoteka.org/uploads/posts/2021-03/1616408222_59-p-salatovii-fon-dlya-prezentatsii-6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</p:spPr>
      </p:pic>
      <p:pic>
        <p:nvPicPr>
          <p:cNvPr id="52" name="Рисунок 51" descr="ZUC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200" y="8572500"/>
            <a:ext cx="1447800" cy="144780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45407"/>
              </p:ext>
            </p:extLst>
          </p:nvPr>
        </p:nvGraphicFramePr>
        <p:xfrm>
          <a:off x="1981200" y="1562100"/>
          <a:ext cx="14325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1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4409"/>
              </a:tblGrid>
              <a:tr h="27905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latin typeface="+mn-lt"/>
                          <a:ea typeface="Times New Roman"/>
                          <a:cs typeface="Times New Roman"/>
                        </a:rPr>
                        <a:t>Профили  подготовки</a:t>
                      </a:r>
                      <a:endParaRPr lang="ru-RU" sz="20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12" marR="61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Экзамены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61412" marR="61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5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Агротехнологический</a:t>
                      </a:r>
                      <a:r>
                        <a:rPr lang="ru-RU" sz="20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ф</a:t>
                      </a: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акультет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12" marR="61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31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800" b="0" kern="1200" spc="-2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Агробизнес</a:t>
                      </a:r>
                      <a:r>
                        <a:rPr lang="ru-RU" sz="2800" b="0" kern="1200" spc="-2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800" b="0" kern="1200" spc="-2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Ландшафтный дизайн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800" b="0" spc="-20" dirty="0" smtClean="0">
                          <a:latin typeface="+mn-lt"/>
                          <a:ea typeface="Times New Roman"/>
                          <a:cs typeface="Times New Roman"/>
                        </a:rPr>
                        <a:t>Технология хранения и переработки с.-х. продукции</a:t>
                      </a:r>
                      <a:endParaRPr lang="ru-RU" sz="2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800" b="0" kern="1200" spc="-2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Экологическое проектирование</a:t>
                      </a:r>
                    </a:p>
                  </a:txBody>
                  <a:tcPr marL="61412" marR="61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r>
                        <a:rPr lang="ru-RU" sz="2000" b="1" i="0" baseline="0" dirty="0" smtClean="0">
                          <a:latin typeface="+mn-lt"/>
                        </a:rPr>
                        <a:t>     </a:t>
                      </a:r>
                      <a:r>
                        <a:rPr lang="ru-RU" sz="2000" b="1" i="0" dirty="0" smtClean="0">
                          <a:latin typeface="+mn-lt"/>
                        </a:rPr>
                        <a:t>Обязательные: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0" i="0" baseline="0" dirty="0" smtClean="0">
                          <a:latin typeface="+mn-lt"/>
                        </a:rPr>
                        <a:t>     </a:t>
                      </a:r>
                      <a:r>
                        <a:rPr lang="ru-RU" sz="2000" b="0" i="0" dirty="0" smtClean="0">
                          <a:latin typeface="+mn-lt"/>
                        </a:rPr>
                        <a:t>1. Русский язык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2. Биология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По выбору: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</a:t>
                      </a:r>
                      <a:r>
                        <a:rPr lang="ru-RU" sz="2000" b="0" i="0" dirty="0" smtClean="0">
                          <a:latin typeface="+mn-lt"/>
                        </a:rPr>
                        <a:t>-  Математика</a:t>
                      </a:r>
                      <a:r>
                        <a:rPr lang="ru-RU" sz="2000" b="0" i="0" baseline="0" dirty="0" smtClean="0">
                          <a:latin typeface="+mn-lt"/>
                        </a:rPr>
                        <a:t> </a:t>
                      </a:r>
                      <a:r>
                        <a:rPr lang="ru-RU" sz="2000" b="0" i="0" dirty="0" smtClean="0">
                          <a:latin typeface="+mn-lt"/>
                        </a:rPr>
                        <a:t>(проф. уровень)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 -  Физика</a:t>
                      </a:r>
                    </a:p>
                    <a:p>
                      <a:pPr marL="342900" indent="-342900" algn="just">
                        <a:buFontTx/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 -  Химия</a:t>
                      </a:r>
                    </a:p>
                    <a:p>
                      <a:r>
                        <a:rPr lang="ru-RU" sz="2000" b="0" dirty="0" smtClean="0"/>
                        <a:t>      - </a:t>
                      </a:r>
                      <a:r>
                        <a:rPr lang="ru-RU" sz="2000" b="0" baseline="0" dirty="0" smtClean="0"/>
                        <a:t> </a:t>
                      </a:r>
                      <a:r>
                        <a:rPr lang="ru-RU" sz="2000" b="0" dirty="0" smtClean="0"/>
                        <a:t>География</a:t>
                      </a:r>
                    </a:p>
                  </a:txBody>
                  <a:tcPr marL="61412" marR="61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981200" y="7124700"/>
          <a:ext cx="143256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1191"/>
                <a:gridCol w="4924409"/>
              </a:tblGrid>
              <a:tr h="3524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Факультет ветеринарии и зоотехнии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12" marR="61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6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800" b="0" spc="-20" dirty="0" smtClean="0">
                          <a:latin typeface="+mn-lt"/>
                          <a:ea typeface="Times New Roman"/>
                          <a:cs typeface="Times New Roman"/>
                        </a:rPr>
                        <a:t>Ветеринарно-санитарная экспертиза 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2800" b="0" spc="-20" dirty="0" smtClean="0">
                          <a:latin typeface="+mn-lt"/>
                          <a:ea typeface="Times New Roman"/>
                          <a:cs typeface="Times New Roman"/>
                        </a:rPr>
                        <a:t>Лечебное дело</a:t>
                      </a:r>
                      <a:endParaRPr lang="ru-RU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2800" b="0" kern="1200" spc="-2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Разведение, генетика и селекция животных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800" b="0" kern="1200" spc="-2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Кинология</a:t>
                      </a:r>
                    </a:p>
                  </a:txBody>
                  <a:tcPr marL="61412" marR="61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r>
                        <a:rPr lang="ru-RU" sz="2000" b="1" i="0" baseline="0" dirty="0" smtClean="0">
                          <a:latin typeface="+mn-lt"/>
                        </a:rPr>
                        <a:t>     </a:t>
                      </a:r>
                      <a:r>
                        <a:rPr lang="ru-RU" sz="2000" b="1" i="0" dirty="0" smtClean="0">
                          <a:latin typeface="+mn-lt"/>
                        </a:rPr>
                        <a:t>Обязательные: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1. Русский язык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2. Биология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1" i="0" baseline="0" dirty="0" smtClean="0">
                          <a:latin typeface="+mn-lt"/>
                        </a:rPr>
                        <a:t>     </a:t>
                      </a:r>
                      <a:r>
                        <a:rPr lang="ru-RU" sz="2000" b="1" i="0" dirty="0" smtClean="0">
                          <a:latin typeface="+mn-lt"/>
                        </a:rPr>
                        <a:t>По выбору: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0" i="0" baseline="0" dirty="0" smtClean="0">
                          <a:latin typeface="+mn-lt"/>
                        </a:rPr>
                        <a:t>      </a:t>
                      </a:r>
                      <a:r>
                        <a:rPr lang="ru-RU" sz="2000" b="0" i="0" dirty="0" smtClean="0">
                          <a:latin typeface="+mn-lt"/>
                        </a:rPr>
                        <a:t>-  Математика</a:t>
                      </a:r>
                      <a:r>
                        <a:rPr lang="ru-RU" sz="2000" b="0" i="0" baseline="0" dirty="0" smtClean="0">
                          <a:latin typeface="+mn-lt"/>
                        </a:rPr>
                        <a:t> </a:t>
                      </a:r>
                      <a:r>
                        <a:rPr lang="ru-RU" sz="2000" b="0" i="0" dirty="0" smtClean="0">
                          <a:latin typeface="+mn-lt"/>
                        </a:rPr>
                        <a:t>(проф. уровень)  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 -  Физика;</a:t>
                      </a:r>
                    </a:p>
                    <a:p>
                      <a:pPr marL="342900" indent="-342900" algn="just">
                        <a:buFontTx/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 -  Химия;</a:t>
                      </a:r>
                    </a:p>
                  </a:txBody>
                  <a:tcPr marL="61412" marR="61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981200" y="4610100"/>
          <a:ext cx="143256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1191"/>
                <a:gridCol w="4924409"/>
              </a:tblGrid>
              <a:tr h="35292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Инженерный факультет</a:t>
                      </a:r>
                    </a:p>
                  </a:txBody>
                  <a:tcPr marL="61412" marR="61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endParaRPr lang="ru-RU" sz="1400" b="0" i="0" dirty="0" smtClean="0">
                        <a:latin typeface="+mn-lt"/>
                      </a:endParaRPr>
                    </a:p>
                  </a:txBody>
                  <a:tcPr marL="61412" marR="61412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1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800" b="0" spc="-20" dirty="0" smtClean="0">
                          <a:latin typeface="+mn-lt"/>
                          <a:ea typeface="Times New Roman"/>
                          <a:cs typeface="Times New Roman"/>
                        </a:rPr>
                        <a:t>Машины и оборудование в </a:t>
                      </a:r>
                      <a:r>
                        <a:rPr lang="ru-RU" sz="2800" b="0" spc="-20" dirty="0" err="1" smtClean="0">
                          <a:latin typeface="+mn-lt"/>
                          <a:ea typeface="Times New Roman"/>
                          <a:cs typeface="Times New Roman"/>
                        </a:rPr>
                        <a:t>агробизнесе</a:t>
                      </a:r>
                      <a:endParaRPr lang="ru-RU" sz="2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2800" b="0" spc="-20" dirty="0">
                          <a:latin typeface="+mn-lt"/>
                          <a:ea typeface="Times New Roman"/>
                          <a:cs typeface="Times New Roman"/>
                        </a:rPr>
                        <a:t>Электрооборудование и электротехнологии </a:t>
                      </a:r>
                      <a:r>
                        <a:rPr lang="ru-RU" sz="2800" b="0" spc="-20" dirty="0" smtClean="0">
                          <a:latin typeface="+mn-lt"/>
                          <a:ea typeface="Times New Roman"/>
                          <a:cs typeface="Times New Roman"/>
                        </a:rPr>
                        <a:t>в АПК </a:t>
                      </a:r>
                      <a:endParaRPr lang="ru-RU" sz="2800" b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800" b="0" spc="-20" dirty="0" smtClean="0">
                          <a:latin typeface="+mn-lt"/>
                          <a:ea typeface="Times New Roman"/>
                          <a:cs typeface="Times New Roman"/>
                        </a:rPr>
                        <a:t>Организация обслуживания транспорта и логистика в</a:t>
                      </a:r>
                      <a:r>
                        <a:rPr lang="ru-RU" sz="2800" b="0" spc="-2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0" spc="-20" dirty="0" smtClean="0">
                          <a:latin typeface="+mn-lt"/>
                          <a:ea typeface="Times New Roman"/>
                          <a:cs typeface="Times New Roman"/>
                        </a:rPr>
                        <a:t>АПК</a:t>
                      </a:r>
                    </a:p>
                  </a:txBody>
                  <a:tcPr marL="61412" marR="61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r>
                        <a:rPr lang="ru-RU" sz="2000" b="1" i="0" dirty="0" smtClean="0">
                          <a:latin typeface="+mn-lt"/>
                        </a:rPr>
                        <a:t>     Обязательные: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1. Русский язык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2. Математика</a:t>
                      </a:r>
                      <a:r>
                        <a:rPr lang="ru-RU" sz="2000" b="0" i="0" baseline="0" dirty="0" smtClean="0">
                          <a:latin typeface="+mn-lt"/>
                        </a:rPr>
                        <a:t> </a:t>
                      </a:r>
                      <a:r>
                        <a:rPr lang="ru-RU" sz="2000" b="0" i="0" dirty="0" smtClean="0">
                          <a:latin typeface="+mn-lt"/>
                        </a:rPr>
                        <a:t>(проф. уровень)  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1" i="0" dirty="0" smtClean="0">
                          <a:latin typeface="+mn-lt"/>
                        </a:rPr>
                        <a:t>     По выбору: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 - </a:t>
                      </a:r>
                      <a:r>
                        <a:rPr lang="ru-RU" sz="2000" b="0" i="0" baseline="0" dirty="0" smtClean="0">
                          <a:latin typeface="+mn-lt"/>
                        </a:rPr>
                        <a:t> </a:t>
                      </a:r>
                      <a:r>
                        <a:rPr lang="ru-RU" sz="2000" b="0" i="0" dirty="0" smtClean="0">
                          <a:latin typeface="+mn-lt"/>
                        </a:rPr>
                        <a:t>Физика</a:t>
                      </a:r>
                    </a:p>
                    <a:p>
                      <a:pPr marL="342900" indent="-342900" algn="just">
                        <a:buFontTx/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 -  Химия</a:t>
                      </a:r>
                    </a:p>
                    <a:p>
                      <a:pPr marL="342900" indent="-342900" algn="just">
                        <a:buFontTx/>
                        <a:buNone/>
                      </a:pPr>
                      <a:r>
                        <a:rPr lang="ru-RU" sz="2000" b="0" i="0" dirty="0" smtClean="0">
                          <a:latin typeface="+mn-lt"/>
                        </a:rPr>
                        <a:t>      -  Информатика</a:t>
                      </a:r>
                    </a:p>
                  </a:txBody>
                  <a:tcPr marL="61412" marR="61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"/>
          <p:cNvSpPr txBox="1"/>
          <p:nvPr/>
        </p:nvSpPr>
        <p:spPr>
          <a:xfrm>
            <a:off x="0" y="0"/>
            <a:ext cx="182880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69"/>
              </a:lnSpc>
              <a:spcBef>
                <a:spcPct val="0"/>
              </a:spcBef>
            </a:pPr>
            <a:r>
              <a:rPr lang="ru-RU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</a:rPr>
              <a:t>ВСТУПИТЕЛЬНЫЕ </a:t>
            </a:r>
            <a:r>
              <a:rPr lang="ru-RU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</a:rPr>
              <a:t>ИСПЫТАНИЯ НА БАЗЕ АКАДЕМИИ</a:t>
            </a:r>
            <a:endParaRPr lang="en-US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68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888</Words>
  <Application>Microsoft Office PowerPoint</Application>
  <PresentationFormat>Произвольный</PresentationFormat>
  <Paragraphs>251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Batang</vt:lpstr>
      <vt:lpstr>Times New Roman</vt:lpstr>
      <vt:lpstr>Forum</vt:lpstr>
      <vt:lpstr>Calibri</vt:lpstr>
      <vt:lpstr>Courier New</vt:lpstr>
      <vt:lpstr>Corbel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Зимина В.С.</dc:creator>
  <cp:keywords>Всем пис, всем Денис</cp:keywords>
  <cp:lastModifiedBy>Котяк Полина Алексеевна</cp:lastModifiedBy>
  <cp:revision>173</cp:revision>
  <dcterms:created xsi:type="dcterms:W3CDTF">2006-08-16T00:00:00Z</dcterms:created>
  <dcterms:modified xsi:type="dcterms:W3CDTF">2022-04-12T11:26:25Z</dcterms:modified>
  <dc:identifier>DAEqiYLWyoA</dc:identifier>
</cp:coreProperties>
</file>